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omments/modernComment_7FFFF6C6_7C014451.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7FFFF695_BF44B9F4.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7FFFF691_7ED28D48.xml" ContentType="application/vnd.ms-powerpoint.comments+xml"/>
  <Override PartName="/ppt/comments/modernComment_7FFFF6C5_2089DA4A.xml" ContentType="application/vnd.ms-powerpoint.comments+xml"/>
  <Override PartName="/ppt/notesSlides/notesSlide6.xml" ContentType="application/vnd.openxmlformats-officedocument.presentationml.notesSlide+xml"/>
  <Override PartName="/ppt/comments/modernComment_7FFFF693_57C095F7.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7FFFF698_8D212754.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5" r:id="rId6"/>
    <p:sldMasterId id="2147483688" r:id="rId7"/>
    <p:sldMasterId id="2147483709" r:id="rId8"/>
    <p:sldMasterId id="2147483648" r:id="rId9"/>
  </p:sldMasterIdLst>
  <p:notesMasterIdLst>
    <p:notesMasterId r:id="rId68"/>
  </p:notesMasterIdLst>
  <p:sldIdLst>
    <p:sldId id="2147481193" r:id="rId10"/>
    <p:sldId id="2147481222" r:id="rId11"/>
    <p:sldId id="2147481284" r:id="rId12"/>
    <p:sldId id="2147481290" r:id="rId13"/>
    <p:sldId id="2147481207" r:id="rId14"/>
    <p:sldId id="2147481209" r:id="rId15"/>
    <p:sldId id="2147481211" r:id="rId16"/>
    <p:sldId id="2147481229" r:id="rId17"/>
    <p:sldId id="2147481291" r:id="rId18"/>
    <p:sldId id="2147481213" r:id="rId19"/>
    <p:sldId id="2147481215" r:id="rId20"/>
    <p:sldId id="2147481224" r:id="rId21"/>
    <p:sldId id="2147481204" r:id="rId22"/>
    <p:sldId id="2147481216" r:id="rId23"/>
    <p:sldId id="2147481286" r:id="rId24"/>
    <p:sldId id="2147481234" r:id="rId25"/>
    <p:sldId id="2147481293" r:id="rId26"/>
    <p:sldId id="2147481263" r:id="rId27"/>
    <p:sldId id="2147481264" r:id="rId28"/>
    <p:sldId id="2147481265" r:id="rId29"/>
    <p:sldId id="2147481273" r:id="rId30"/>
    <p:sldId id="2147481274" r:id="rId31"/>
    <p:sldId id="2147481275" r:id="rId32"/>
    <p:sldId id="2147481276" r:id="rId33"/>
    <p:sldId id="2147481277" r:id="rId34"/>
    <p:sldId id="2147481295" r:id="rId35"/>
    <p:sldId id="2147481258" r:id="rId36"/>
    <p:sldId id="2147481259" r:id="rId37"/>
    <p:sldId id="2147481260" r:id="rId38"/>
    <p:sldId id="2147481287" r:id="rId39"/>
    <p:sldId id="2147481288" r:id="rId40"/>
    <p:sldId id="2147481262" r:id="rId41"/>
    <p:sldId id="2147481294" r:id="rId42"/>
    <p:sldId id="2147481231" r:id="rId43"/>
    <p:sldId id="2147481283" r:id="rId44"/>
    <p:sldId id="2147481296" r:id="rId45"/>
    <p:sldId id="2147481297" r:id="rId46"/>
    <p:sldId id="2147481299" r:id="rId47"/>
    <p:sldId id="2147481237" r:id="rId48"/>
    <p:sldId id="2147481300" r:id="rId49"/>
    <p:sldId id="2147481232" r:id="rId50"/>
    <p:sldId id="2147481233" r:id="rId51"/>
    <p:sldId id="2147481285" r:id="rId52"/>
    <p:sldId id="2147481235" r:id="rId53"/>
    <p:sldId id="2147481236" r:id="rId54"/>
    <p:sldId id="2147481242" r:id="rId55"/>
    <p:sldId id="2147481298" r:id="rId56"/>
    <p:sldId id="2147481238" r:id="rId57"/>
    <p:sldId id="2147481241" r:id="rId58"/>
    <p:sldId id="2147481239" r:id="rId59"/>
    <p:sldId id="2147481279" r:id="rId60"/>
    <p:sldId id="2147481240" r:id="rId61"/>
    <p:sldId id="2147481278" r:id="rId62"/>
    <p:sldId id="2147481243" r:id="rId63"/>
    <p:sldId id="2147481244" r:id="rId64"/>
    <p:sldId id="2147481246" r:id="rId65"/>
    <p:sldId id="2147481247" r:id="rId66"/>
    <p:sldId id="2147481228" r:id="rId67"/>
  </p:sldIdLst>
  <p:sldSz cx="12192000" cy="6858000"/>
  <p:notesSz cx="6858000" cy="9144000"/>
  <p:defaultTextStyle>
    <a:defPPr>
      <a:defRPr lang="en-US"/>
    </a:defPPr>
    <a:lvl1pPr marL="0" algn="l" defTabSz="914157" rtl="0" eaLnBrk="1" latinLnBrk="0" hangingPunct="1">
      <a:defRPr sz="1800" kern="1200">
        <a:solidFill>
          <a:schemeClr val="tx1"/>
        </a:solidFill>
        <a:latin typeface="+mn-lt"/>
        <a:ea typeface="+mn-ea"/>
        <a:cs typeface="+mn-cs"/>
      </a:defRPr>
    </a:lvl1pPr>
    <a:lvl2pPr marL="457079" algn="l" defTabSz="914157" rtl="0" eaLnBrk="1" latinLnBrk="0" hangingPunct="1">
      <a:defRPr sz="1800" kern="1200">
        <a:solidFill>
          <a:schemeClr val="tx1"/>
        </a:solidFill>
        <a:latin typeface="+mn-lt"/>
        <a:ea typeface="+mn-ea"/>
        <a:cs typeface="+mn-cs"/>
      </a:defRPr>
    </a:lvl2pPr>
    <a:lvl3pPr marL="914157" algn="l" defTabSz="914157" rtl="0" eaLnBrk="1" latinLnBrk="0" hangingPunct="1">
      <a:defRPr sz="1800" kern="1200">
        <a:solidFill>
          <a:schemeClr val="tx1"/>
        </a:solidFill>
        <a:latin typeface="+mn-lt"/>
        <a:ea typeface="+mn-ea"/>
        <a:cs typeface="+mn-cs"/>
      </a:defRPr>
    </a:lvl3pPr>
    <a:lvl4pPr marL="1371236" algn="l" defTabSz="914157" rtl="0" eaLnBrk="1" latinLnBrk="0" hangingPunct="1">
      <a:defRPr sz="1800" kern="1200">
        <a:solidFill>
          <a:schemeClr val="tx1"/>
        </a:solidFill>
        <a:latin typeface="+mn-lt"/>
        <a:ea typeface="+mn-ea"/>
        <a:cs typeface="+mn-cs"/>
      </a:defRPr>
    </a:lvl4pPr>
    <a:lvl5pPr marL="1828314" algn="l" defTabSz="914157" rtl="0" eaLnBrk="1" latinLnBrk="0" hangingPunct="1">
      <a:defRPr sz="1800" kern="1200">
        <a:solidFill>
          <a:schemeClr val="tx1"/>
        </a:solidFill>
        <a:latin typeface="+mn-lt"/>
        <a:ea typeface="+mn-ea"/>
        <a:cs typeface="+mn-cs"/>
      </a:defRPr>
    </a:lvl5pPr>
    <a:lvl6pPr marL="2285393" algn="l" defTabSz="914157" rtl="0" eaLnBrk="1" latinLnBrk="0" hangingPunct="1">
      <a:defRPr sz="1800" kern="1200">
        <a:solidFill>
          <a:schemeClr val="tx1"/>
        </a:solidFill>
        <a:latin typeface="+mn-lt"/>
        <a:ea typeface="+mn-ea"/>
        <a:cs typeface="+mn-cs"/>
      </a:defRPr>
    </a:lvl6pPr>
    <a:lvl7pPr marL="2742471" algn="l" defTabSz="914157" rtl="0" eaLnBrk="1" latinLnBrk="0" hangingPunct="1">
      <a:defRPr sz="1800" kern="1200">
        <a:solidFill>
          <a:schemeClr val="tx1"/>
        </a:solidFill>
        <a:latin typeface="+mn-lt"/>
        <a:ea typeface="+mn-ea"/>
        <a:cs typeface="+mn-cs"/>
      </a:defRPr>
    </a:lvl7pPr>
    <a:lvl8pPr marL="3199550" algn="l" defTabSz="914157" rtl="0" eaLnBrk="1" latinLnBrk="0" hangingPunct="1">
      <a:defRPr sz="1800" kern="1200">
        <a:solidFill>
          <a:schemeClr val="tx1"/>
        </a:solidFill>
        <a:latin typeface="+mn-lt"/>
        <a:ea typeface="+mn-ea"/>
        <a:cs typeface="+mn-cs"/>
      </a:defRPr>
    </a:lvl8pPr>
    <a:lvl9pPr marL="3656629" algn="l" defTabSz="91415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084D411-3885-49CA-8049-607BF6F2FCD7}">
          <p14:sldIdLst/>
        </p14:section>
        <p14:section name="Default Section" id="{022385F0-F5A8-4971-8AA3-9045B15F17F5}">
          <p14:sldIdLst>
            <p14:sldId id="2147481193"/>
            <p14:sldId id="2147481222"/>
            <p14:sldId id="2147481284"/>
            <p14:sldId id="2147481290"/>
            <p14:sldId id="2147481207"/>
            <p14:sldId id="2147481209"/>
            <p14:sldId id="2147481211"/>
            <p14:sldId id="2147481229"/>
            <p14:sldId id="2147481291"/>
            <p14:sldId id="2147481213"/>
            <p14:sldId id="2147481215"/>
            <p14:sldId id="2147481224"/>
            <p14:sldId id="2147481204"/>
            <p14:sldId id="2147481216"/>
            <p14:sldId id="2147481286"/>
            <p14:sldId id="2147481234"/>
            <p14:sldId id="2147481293"/>
            <p14:sldId id="2147481263"/>
            <p14:sldId id="2147481264"/>
            <p14:sldId id="2147481265"/>
            <p14:sldId id="2147481273"/>
            <p14:sldId id="2147481274"/>
            <p14:sldId id="2147481275"/>
            <p14:sldId id="2147481276"/>
            <p14:sldId id="2147481277"/>
            <p14:sldId id="2147481295"/>
            <p14:sldId id="2147481258"/>
            <p14:sldId id="2147481259"/>
            <p14:sldId id="2147481260"/>
            <p14:sldId id="2147481287"/>
            <p14:sldId id="2147481288"/>
            <p14:sldId id="2147481262"/>
            <p14:sldId id="2147481294"/>
            <p14:sldId id="2147481231"/>
            <p14:sldId id="2147481283"/>
            <p14:sldId id="2147481296"/>
            <p14:sldId id="2147481297"/>
            <p14:sldId id="2147481299"/>
            <p14:sldId id="2147481237"/>
            <p14:sldId id="2147481300"/>
          </p14:sldIdLst>
        </p14:section>
        <p14:section name="Useful links" id="{F285570E-1D96-481C-9D2E-AEC3BA8A8A84}">
          <p14:sldIdLst>
            <p14:sldId id="2147481232"/>
            <p14:sldId id="2147481233"/>
          </p14:sldIdLst>
        </p14:section>
        <p14:section name="FAQ" id="{E8DB5335-822C-4A40-B8B0-09F945EB739F}">
          <p14:sldIdLst>
            <p14:sldId id="2147481285"/>
            <p14:sldId id="2147481235"/>
            <p14:sldId id="2147481236"/>
            <p14:sldId id="2147481242"/>
            <p14:sldId id="2147481298"/>
            <p14:sldId id="2147481238"/>
            <p14:sldId id="2147481241"/>
            <p14:sldId id="2147481239"/>
            <p14:sldId id="2147481279"/>
            <p14:sldId id="2147481240"/>
            <p14:sldId id="2147481278"/>
            <p14:sldId id="2147481243"/>
            <p14:sldId id="2147481244"/>
            <p14:sldId id="2147481246"/>
            <p14:sldId id="2147481247"/>
            <p14:sldId id="214748122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EF250B-FDFF-EE70-9D4C-5175B1B0DCCC}" name="Mikael Pierre Jean Garnier" initials="MG" userId="S::mgarnier@worldbank.org::4b19ab8a-b803-49ad-b338-c198076459f9" providerId="AD"/>
  <p188:author id="{537F571A-33F1-EA24-3DF4-3EF0F568B095}" name="Fatoumata Barry Ibrahim O" initials="FO" userId="S::fbarryibrahimo@worldbank.org::f21eb2e2-2e62-4018-8358-cfc50a346eb1" providerId="AD"/>
  <p188:author id="{05C52169-BED1-EFC1-381D-4E74999DDFD9}" name="Mouna Couzi" initials="MC" userId="S::mcouzi@worldbank.org::129aaffc-d1dd-4e45-b6fc-b213349200bd" providerId="AD"/>
  <p188:author id="{8D8E84CA-FB7F-F9F8-7D26-CE3204C9BD43}" name="Katherine Lena Hudak" initials="KH" userId="S::khudak@worldbank.org::8bd4e869-e25e-4e07-80a8-53ae78415633" providerId="AD"/>
  <p188:author id="{422C8CCC-7BFE-1BC8-3E67-8BA632D1513D}" name="Maria Candela Iglesias Chiesa" initials="MC" userId="S::candela.iglesias_alandahealth.com#ext#@worldbankgroup.onmicrosoft.com::103849bd-9163-4ba9-b8c3-e3a88e45c6cd" providerId="AD"/>
  <p188:author id="{757672D6-4908-2A6C-9A0F-92685BCBB277}" name="Alice Riedel" initials="AS" userId="S::ariedel@worldbank.org::3c55ab81-f88a-4196-9298-878cb1786d1c" providerId="AD"/>
  <p188:author id="{DE5146F3-C15B-E70E-EF53-D655A53D1AEE}" name="Nicola Stellino" initials="" userId="S::nstellino@worldbank.org::1f2feef9-d5b3-4246-b0e6-b335d6f00e3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DB9"/>
    <a:srgbClr val="FF0000"/>
    <a:srgbClr val="00EB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887D72-136E-395B-6DDA-3AE546AB51E1}" v="616" dt="2025-04-07T19:58:59.721"/>
    <p1510:client id="{11849D35-0A21-E7C5-AF28-4BE4718CFE37}" v="21" dt="2025-04-06T23:35:23.948"/>
    <p1510:client id="{3D91D5C6-339B-E74D-D24F-9C153862932C}" v="19" dt="2025-04-07T20:28:26.648"/>
    <p1510:client id="{44A4797F-662D-C9D1-E5CF-DC492A4DAAEF}" v="19" dt="2025-04-06T19:22:49.987"/>
    <p1510:client id="{A195707E-1525-733E-465F-FCE035AAE98F}" v="4" dt="2025-04-07T13:21:02.896"/>
    <p1510:client id="{D1D83430-B0BA-F390-1D5C-6CDF0BCBA6F9}" v="150" dt="2025-04-07T15:06:57.9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microsoft.com/office/2018/10/relationships/authors" Target="authors.xml"/><Relationship Id="rId5" Type="http://schemas.openxmlformats.org/officeDocument/2006/relationships/customXml" Target="../customXml/item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presProps" Target="presProps.xml"/><Relationship Id="rId8" Type="http://schemas.openxmlformats.org/officeDocument/2006/relationships/slideMaster" Target="slideMasters/slideMaster3.xml"/><Relationship Id="rId51" Type="http://schemas.openxmlformats.org/officeDocument/2006/relationships/slide" Target="slides/slide42.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2.xml"/><Relationship Id="rId71" Type="http://schemas.openxmlformats.org/officeDocument/2006/relationships/theme" Target="theme/theme1.xml"/></Relationships>
</file>

<file path=ppt/comments/modernComment_7FFFF691_7ED28D48.xml><?xml version="1.0" encoding="utf-8"?>
<p188:cmLst xmlns:a="http://schemas.openxmlformats.org/drawingml/2006/main" xmlns:r="http://schemas.openxmlformats.org/officeDocument/2006/relationships" xmlns:p188="http://schemas.microsoft.com/office/powerpoint/2018/8/main">
  <p188:cm id="{72D97AE0-380D-4CD5-9B5E-7B72F01F6D1B}" authorId="{8D8E84CA-FB7F-F9F8-7D26-CE3204C9BD43}" created="2025-03-29T02:33:11.256">
    <ac:txMkLst xmlns:ac="http://schemas.microsoft.com/office/drawing/2013/main/command">
      <pc:docMk xmlns:pc="http://schemas.microsoft.com/office/powerpoint/2013/main/command"/>
      <pc:sldMk xmlns:pc="http://schemas.microsoft.com/office/powerpoint/2013/main/command" cId="2127727944" sldId="2147481233"/>
      <ac:spMk id="8" creationId="{BC13FA19-B723-24C6-AF14-8B2DE731EB62}"/>
      <ac:txMk cp="102" len="16">
        <ac:context len="936" hash="1312229165"/>
      </ac:txMk>
    </ac:txMkLst>
    <p188:pos x="3162042" y="575695"/>
    <p188:replyLst>
      <p188:reply id="{87DAC196-714F-4ABD-8F74-E01A64AC5652}" authorId="{757672D6-4908-2A6C-9A0F-92685BCBB277}" created="2025-03-30T21:34:53.240">
        <p188:txBody>
          <a:bodyPr/>
          <a:lstStyle/>
          <a:p>
            <a:r>
              <a:rPr lang="en-US"/>
              <a:t>Thanks</a:t>
            </a:r>
          </a:p>
        </p188:txBody>
      </p188:reply>
    </p188:replyLst>
    <p188:txBody>
      <a:bodyPr/>
      <a:lstStyle/>
      <a:p>
        <a:r>
          <a:rPr lang="en-US"/>
          <a:t>[@Alice Riedel]  put coming soon for Fr and Sp</a:t>
        </a:r>
      </a:p>
    </p188:txBody>
  </p188:cm>
  <p188:cm id="{F658EB33-B62E-49DE-B7E0-5E1FCA700B3F}" authorId="{8D8E84CA-FB7F-F9F8-7D26-CE3204C9BD43}" created="2025-03-29T02:33:33.214">
    <ac:txMkLst xmlns:ac="http://schemas.microsoft.com/office/drawing/2013/main/command">
      <pc:docMk xmlns:pc="http://schemas.microsoft.com/office/powerpoint/2013/main/command"/>
      <pc:sldMk xmlns:pc="http://schemas.microsoft.com/office/powerpoint/2013/main/command" cId="2127727944" sldId="2147481233"/>
      <ac:spMk id="8" creationId="{BC13FA19-B723-24C6-AF14-8B2DE731EB62}"/>
      <ac:txMk cp="102" len="16">
        <ac:context len="936" hash="1312229165"/>
      </ac:txMk>
    </ac:txMkLst>
    <p188:pos x="3162042" y="575695"/>
    <p188:replyLst>
      <p188:reply id="{CDAC753B-93CA-4475-8288-483578989298}" authorId="{757672D6-4908-2A6C-9A0F-92685BCBB277}" created="2025-03-30T21:35:40.460">
        <p188:txBody>
          <a:bodyPr/>
          <a:lstStyle/>
          <a:p>
            <a:r>
              <a:rPr lang="en-US"/>
              <a:t>This is on the slide before. Does it seem too crowded with two screenshots on one slide?</a:t>
            </a:r>
          </a:p>
        </p188:txBody>
      </p188:reply>
    </p188:replyLst>
    <p188:txBody>
      <a:bodyPr/>
      <a:lstStyle/>
      <a:p>
        <a:r>
          <a:rPr lang="en-US"/>
          <a:t>[@Alice Riedel]  I would also add another slide with a screenshot of the Key application documents web page</a:t>
        </a:r>
      </a:p>
    </p188:txBody>
  </p188:cm>
</p188:cmLst>
</file>

<file path=ppt/comments/modernComment_7FFFF693_57C095F7.xml><?xml version="1.0" encoding="utf-8"?>
<p188:cmLst xmlns:a="http://schemas.openxmlformats.org/drawingml/2006/main" xmlns:r="http://schemas.openxmlformats.org/officeDocument/2006/relationships" xmlns:p188="http://schemas.microsoft.com/office/powerpoint/2018/8/main">
  <p188:cm id="{15173EC3-392E-47E7-973A-1FAFFDFD3EB8}" authorId="{8D8E84CA-FB7F-F9F8-7D26-CE3204C9BD43}" status="resolved" created="2025-03-29T02:22:35.197" complete="100000">
    <pc:sldMkLst xmlns:pc="http://schemas.microsoft.com/office/powerpoint/2013/main/command">
      <pc:docMk/>
      <pc:sldMk cId="1472239095" sldId="2147481235"/>
    </pc:sldMkLst>
    <p188:replyLst>
      <p188:reply id="{A319FAFC-E1ED-4E04-A0FF-2931EDCBBB34}" authorId="{DE5146F3-C15B-E70E-EF53-D655A53D1AEE}" created="2025-03-31T14:32:21.878">
        <p188:txBody>
          <a:bodyPr/>
          <a:lstStyle/>
          <a:p>
            <a:r>
              <a:rPr lang="en-US"/>
              <a:t>This is correct </a:t>
            </a:r>
          </a:p>
        </p188:txBody>
      </p188:reply>
    </p188:replyLst>
    <p188:txBody>
      <a:bodyPr/>
      <a:lstStyle/>
      <a:p>
        <a:r>
          <a:rPr lang="en-US"/>
          <a:t>[@Nicola Stellino]  can you check that these screenshots are still correct?</a:t>
        </a:r>
      </a:p>
    </p188:txBody>
  </p188:cm>
</p188:cmLst>
</file>

<file path=ppt/comments/modernComment_7FFFF695_BF44B9F4.xml><?xml version="1.0" encoding="utf-8"?>
<p188:cmLst xmlns:a="http://schemas.openxmlformats.org/drawingml/2006/main" xmlns:r="http://schemas.openxmlformats.org/officeDocument/2006/relationships" xmlns:p188="http://schemas.microsoft.com/office/powerpoint/2018/8/main">
  <p188:cm id="{5B858142-302D-4CEE-8769-2ACBBD0C6E9E}" authorId="{8D8E84CA-FB7F-F9F8-7D26-CE3204C9BD43}" status="resolved" created="2025-03-29T02:25:30.673" complete="100000">
    <ac:txMkLst xmlns:ac="http://schemas.microsoft.com/office/drawing/2013/main/command">
      <pc:docMk xmlns:pc="http://schemas.microsoft.com/office/powerpoint/2013/main/command"/>
      <pc:sldMk xmlns:pc="http://schemas.microsoft.com/office/powerpoint/2013/main/command" cId="3208952308" sldId="2147481237"/>
      <ac:spMk id="3" creationId="{D35F5F2F-2F35-0808-95D3-3032F192D4B4}"/>
      <ac:txMk cp="241">
        <ac:context len="433" hash="3824765735"/>
      </ac:txMk>
    </ac:txMkLst>
    <p188:pos x="9080083" y="1514347"/>
    <p188:replyLst>
      <p188:reply id="{9B67FF7C-B494-4961-8050-1B7B41473E6E}" authorId="{757672D6-4908-2A6C-9A0F-92685BCBB277}" created="2025-03-30T20:42:16.067">
        <p188:txBody>
          <a:bodyPr/>
          <a:lstStyle/>
          <a:p>
            <a:r>
              <a:rPr lang="en-US"/>
              <a:t>Thanks, Katherine.</a:t>
            </a:r>
          </a:p>
        </p188:txBody>
      </p188:reply>
    </p188:replyLst>
    <p188:txBody>
      <a:bodyPr/>
      <a:lstStyle/>
      <a:p>
        <a:r>
          <a:rPr lang="en-US"/>
          <a:t>[@Alice Riedel]  updated this - this is new for this year and important to communicate</a:t>
        </a:r>
      </a:p>
    </p188:txBody>
  </p188:cm>
</p188:cmLst>
</file>

<file path=ppt/comments/modernComment_7FFFF698_8D212754.xml><?xml version="1.0" encoding="utf-8"?>
<p188:cmLst xmlns:a="http://schemas.openxmlformats.org/drawingml/2006/main" xmlns:r="http://schemas.openxmlformats.org/officeDocument/2006/relationships" xmlns:p188="http://schemas.microsoft.com/office/powerpoint/2018/8/main">
  <p188:cm id="{83A716C3-9204-4E33-A335-031F42A1475C}" authorId="{8D8E84CA-FB7F-F9F8-7D26-CE3204C9BD43}" status="resolved" created="2025-03-29T02:36:55.859" complete="100000">
    <ac:txMkLst xmlns:ac="http://schemas.microsoft.com/office/drawing/2013/main/command">
      <pc:docMk xmlns:pc="http://schemas.microsoft.com/office/powerpoint/2013/main/command"/>
      <pc:sldMk xmlns:pc="http://schemas.microsoft.com/office/powerpoint/2013/main/command" cId="2367760212" sldId="2147481240"/>
      <ac:spMk id="3" creationId="{43573D9B-ABF8-07A3-1E27-EBD233059686}"/>
      <ac:txMk cp="0">
        <ac:context len="3" hash="14599"/>
      </ac:txMk>
    </ac:txMkLst>
    <p188:pos x="469483" y="409728"/>
    <p188:txBody>
      <a:bodyPr/>
      <a:lstStyle/>
      <a:p>
        <a:r>
          <a:rPr lang="en-US"/>
          <a:t>[@Nicola Stellino]  can you add all the e-mails of the Ies you have and then put a screenshot of where they can find this on the web page?</a:t>
        </a:r>
      </a:p>
    </p188:txBody>
  </p188:cm>
</p188:cmLst>
</file>

<file path=ppt/comments/modernComment_7FFFF6C5_2089DA4A.xml><?xml version="1.0" encoding="utf-8"?>
<p188:cmLst xmlns:a="http://schemas.openxmlformats.org/drawingml/2006/main" xmlns:r="http://schemas.openxmlformats.org/officeDocument/2006/relationships" xmlns:p188="http://schemas.microsoft.com/office/powerpoint/2018/8/main">
  <p188:cm id="{99B556BA-D513-44B9-99D2-F48FF56B0156}" authorId="{422C8CCC-7BFE-1BC8-3E67-8BA632D1513D}" created="2025-04-05T07:09:29.575">
    <pc:sldMkLst xmlns:pc="http://schemas.microsoft.com/office/powerpoint/2013/main/command">
      <pc:docMk/>
      <pc:sldMk cId="545905226" sldId="2147481285"/>
    </pc:sldMkLst>
    <p188:txBody>
      <a:bodyPr/>
      <a:lstStyle/>
      <a:p>
        <a:r>
          <a:rPr lang="en-US"/>
          <a:t>There seem to be 2 separate sections on FAQs?</a:t>
        </a:r>
      </a:p>
    </p188:txBody>
  </p188:cm>
</p188:cmLst>
</file>

<file path=ppt/comments/modernComment_7FFFF6C6_7C014451.xml><?xml version="1.0" encoding="utf-8"?>
<p188:cmLst xmlns:a="http://schemas.openxmlformats.org/drawingml/2006/main" xmlns:r="http://schemas.openxmlformats.org/officeDocument/2006/relationships" xmlns:p188="http://schemas.microsoft.com/office/powerpoint/2018/8/main">
  <p188:cm id="{A560B9B7-954E-4579-B382-569A7D205F0F}" authorId="{5CEF250B-FDFF-EE70-9D4C-5175B1B0DCCC}" status="resolved" created="2025-04-04T22:32:11.385" complete="100000">
    <ac:txMkLst xmlns:ac="http://schemas.microsoft.com/office/drawing/2013/main/command">
      <pc:docMk xmlns:pc="http://schemas.microsoft.com/office/powerpoint/2013/main/command"/>
      <pc:sldMk xmlns:pc="http://schemas.microsoft.com/office/powerpoint/2013/main/command" cId="2080457809" sldId="2147481286"/>
      <ac:spMk id="3" creationId="{C5F84919-1F51-504E-3A3B-515030DE2BCE}"/>
      <ac:txMk cp="535" len="2">
        <ac:context len="752" hash="417350381"/>
      </ac:txMk>
    </ac:txMkLst>
    <p188:pos x="4744277" y="3927664"/>
    <p188:replyLst>
      <p188:reply id="{F58A5DFF-BEA5-45F7-89B8-E2BF354C190B}" authorId="{757672D6-4908-2A6C-9A0F-92685BCBB277}" created="2025-04-06T13:35:03.528">
        <p188:txBody>
          <a:bodyPr/>
          <a:lstStyle/>
          <a:p>
            <a:r>
              <a:rPr lang="en-US"/>
              <a:t>Agreed.</a:t>
            </a:r>
          </a:p>
        </p188:txBody>
      </p188:reply>
    </p188:replyLst>
    <p188:txBody>
      <a:bodyPr/>
      <a:lstStyle/>
      <a:p>
        <a:r>
          <a:rPr lang="en-US"/>
          <a:t>Isn't “and/or3” better?</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F43573-44BE-4E07-8D83-694363E21377}" type="datetimeFigureOut">
              <a:rPr lang="en-US" smtClean="0"/>
              <a:t>4/8/2025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DD2B6A-085B-40B3-9B5B-E21EAC5DB03A}" type="slidenum">
              <a:rPr lang="en-US" smtClean="0"/>
              <a:t>‹#›</a:t>
            </a:fld>
            <a:endParaRPr lang="en-US"/>
          </a:p>
        </p:txBody>
      </p:sp>
    </p:spTree>
    <p:extLst>
      <p:ext uri="{BB962C8B-B14F-4D97-AF65-F5344CB8AC3E}">
        <p14:creationId xmlns:p14="http://schemas.microsoft.com/office/powerpoint/2010/main" val="2912907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22E53-8F02-D765-26CE-D4AF35A8B2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074BB4-214C-E8F9-5F8F-193649E798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B7862E-44B2-7B44-B495-6FF9E81E648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B96A127-BADC-7836-B7A5-D46DC9456489}"/>
              </a:ext>
            </a:extLst>
          </p:cNvPr>
          <p:cNvSpPr>
            <a:spLocks noGrp="1"/>
          </p:cNvSpPr>
          <p:nvPr>
            <p:ph type="sldNum" sz="quarter" idx="5"/>
          </p:nvPr>
        </p:nvSpPr>
        <p:spPr/>
        <p:txBody>
          <a:bodyPr/>
          <a:lstStyle/>
          <a:p>
            <a:fld id="{B3DD2B6A-085B-40B3-9B5B-E21EAC5DB03A}" type="slidenum">
              <a:rPr lang="en-US" smtClean="0"/>
              <a:t>16</a:t>
            </a:fld>
            <a:endParaRPr lang="en-US"/>
          </a:p>
        </p:txBody>
      </p:sp>
    </p:spTree>
    <p:extLst>
      <p:ext uri="{BB962C8B-B14F-4D97-AF65-F5344CB8AC3E}">
        <p14:creationId xmlns:p14="http://schemas.microsoft.com/office/powerpoint/2010/main" val="2153738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36C37-F2C7-E444-8271-9E8BAB1CCB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0AFC0A-648C-7D9B-F967-C639352C09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1253F7-DB23-C95C-E77B-A25BC46D2E7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DBC1589-E570-631F-4EAB-CBABFB16788A}"/>
              </a:ext>
            </a:extLst>
          </p:cNvPr>
          <p:cNvSpPr>
            <a:spLocks noGrp="1"/>
          </p:cNvSpPr>
          <p:nvPr>
            <p:ph type="sldNum" sz="quarter" idx="5"/>
          </p:nvPr>
        </p:nvSpPr>
        <p:spPr/>
        <p:txBody>
          <a:bodyPr/>
          <a:lstStyle/>
          <a:p>
            <a:fld id="{B3DD2B6A-085B-40B3-9B5B-E21EAC5DB03A}" type="slidenum">
              <a:rPr lang="en-US" smtClean="0"/>
              <a:t>48</a:t>
            </a:fld>
            <a:endParaRPr lang="en-US"/>
          </a:p>
        </p:txBody>
      </p:sp>
    </p:spTree>
    <p:extLst>
      <p:ext uri="{BB962C8B-B14F-4D97-AF65-F5344CB8AC3E}">
        <p14:creationId xmlns:p14="http://schemas.microsoft.com/office/powerpoint/2010/main" val="4155597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16624-CD52-834B-86D6-98D5008CC5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166A31-AD0B-39B2-030D-877FB3D0D5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FDAEED-D102-8234-3ED0-371300E978F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D1ECE64-8259-99F3-D9AF-EA8AABEB457D}"/>
              </a:ext>
            </a:extLst>
          </p:cNvPr>
          <p:cNvSpPr>
            <a:spLocks noGrp="1"/>
          </p:cNvSpPr>
          <p:nvPr>
            <p:ph type="sldNum" sz="quarter" idx="5"/>
          </p:nvPr>
        </p:nvSpPr>
        <p:spPr/>
        <p:txBody>
          <a:bodyPr/>
          <a:lstStyle/>
          <a:p>
            <a:fld id="{B3DD2B6A-085B-40B3-9B5B-E21EAC5DB03A}" type="slidenum">
              <a:rPr lang="en-US" smtClean="0"/>
              <a:t>49</a:t>
            </a:fld>
            <a:endParaRPr lang="en-US"/>
          </a:p>
        </p:txBody>
      </p:sp>
    </p:spTree>
    <p:extLst>
      <p:ext uri="{BB962C8B-B14F-4D97-AF65-F5344CB8AC3E}">
        <p14:creationId xmlns:p14="http://schemas.microsoft.com/office/powerpoint/2010/main" val="219879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8116C-B17F-FC9E-1B27-8B84EA8882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D04A85-A6EF-5F22-9DDD-09A60A5E4E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18A115-57C8-985D-A6A6-DC9CCDF428D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D1371EB-1581-67B4-CB67-029E19432E65}"/>
              </a:ext>
            </a:extLst>
          </p:cNvPr>
          <p:cNvSpPr>
            <a:spLocks noGrp="1"/>
          </p:cNvSpPr>
          <p:nvPr>
            <p:ph type="sldNum" sz="quarter" idx="5"/>
          </p:nvPr>
        </p:nvSpPr>
        <p:spPr/>
        <p:txBody>
          <a:bodyPr/>
          <a:lstStyle/>
          <a:p>
            <a:fld id="{B3DD2B6A-085B-40B3-9B5B-E21EAC5DB03A}" type="slidenum">
              <a:rPr lang="en-US" smtClean="0"/>
              <a:t>50</a:t>
            </a:fld>
            <a:endParaRPr lang="en-US"/>
          </a:p>
        </p:txBody>
      </p:sp>
    </p:spTree>
    <p:extLst>
      <p:ext uri="{BB962C8B-B14F-4D97-AF65-F5344CB8AC3E}">
        <p14:creationId xmlns:p14="http://schemas.microsoft.com/office/powerpoint/2010/main" val="1045497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A7D5C-606D-E2D6-A27A-BBF7838302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F5CB03-F316-5858-690A-5F504B7D81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1199F0-FBEB-7684-AA08-398554AC085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5587D07-255C-96D3-3FFC-46FE5A95C48A}"/>
              </a:ext>
            </a:extLst>
          </p:cNvPr>
          <p:cNvSpPr>
            <a:spLocks noGrp="1"/>
          </p:cNvSpPr>
          <p:nvPr>
            <p:ph type="sldNum" sz="quarter" idx="5"/>
          </p:nvPr>
        </p:nvSpPr>
        <p:spPr/>
        <p:txBody>
          <a:bodyPr/>
          <a:lstStyle/>
          <a:p>
            <a:fld id="{B3DD2B6A-085B-40B3-9B5B-E21EAC5DB03A}" type="slidenum">
              <a:rPr lang="en-US" smtClean="0"/>
              <a:t>51</a:t>
            </a:fld>
            <a:endParaRPr lang="en-US"/>
          </a:p>
        </p:txBody>
      </p:sp>
    </p:spTree>
    <p:extLst>
      <p:ext uri="{BB962C8B-B14F-4D97-AF65-F5344CB8AC3E}">
        <p14:creationId xmlns:p14="http://schemas.microsoft.com/office/powerpoint/2010/main" val="4292315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0C7E9-7118-610D-2168-E008FBFF3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5DFEBF-9DA9-C63C-37F5-81F38CD9B0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689E2D-D30E-279B-A5D3-56AD1AA978F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83996C6-CEA9-14E2-7407-FB8188AB6A95}"/>
              </a:ext>
            </a:extLst>
          </p:cNvPr>
          <p:cNvSpPr>
            <a:spLocks noGrp="1"/>
          </p:cNvSpPr>
          <p:nvPr>
            <p:ph type="sldNum" sz="quarter" idx="5"/>
          </p:nvPr>
        </p:nvSpPr>
        <p:spPr/>
        <p:txBody>
          <a:bodyPr/>
          <a:lstStyle/>
          <a:p>
            <a:fld id="{B3DD2B6A-085B-40B3-9B5B-E21EAC5DB03A}" type="slidenum">
              <a:rPr lang="en-US" smtClean="0"/>
              <a:t>52</a:t>
            </a:fld>
            <a:endParaRPr lang="en-US"/>
          </a:p>
        </p:txBody>
      </p:sp>
    </p:spTree>
    <p:extLst>
      <p:ext uri="{BB962C8B-B14F-4D97-AF65-F5344CB8AC3E}">
        <p14:creationId xmlns:p14="http://schemas.microsoft.com/office/powerpoint/2010/main" val="290694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1F2AF-9565-3EA0-A2F3-5CADE2E37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623424-27EF-7414-34F9-69EA80053E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6E448D-5514-F7D7-0C1F-33068B0027E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118CCBB-DC90-F6EB-9C33-6A85862468F1}"/>
              </a:ext>
            </a:extLst>
          </p:cNvPr>
          <p:cNvSpPr>
            <a:spLocks noGrp="1"/>
          </p:cNvSpPr>
          <p:nvPr>
            <p:ph type="sldNum" sz="quarter" idx="5"/>
          </p:nvPr>
        </p:nvSpPr>
        <p:spPr/>
        <p:txBody>
          <a:bodyPr/>
          <a:lstStyle/>
          <a:p>
            <a:fld id="{B3DD2B6A-085B-40B3-9B5B-E21EAC5DB03A}" type="slidenum">
              <a:rPr lang="en-US" smtClean="0"/>
              <a:t>53</a:t>
            </a:fld>
            <a:endParaRPr lang="en-US"/>
          </a:p>
        </p:txBody>
      </p:sp>
    </p:spTree>
    <p:extLst>
      <p:ext uri="{BB962C8B-B14F-4D97-AF65-F5344CB8AC3E}">
        <p14:creationId xmlns:p14="http://schemas.microsoft.com/office/powerpoint/2010/main" val="2550543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40940-5A47-95E9-6189-A78BFCBE21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435444-821A-5CE9-38DD-809B44E94D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B6F5AA-0ECA-6307-4734-40BD610C4C2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2AE22CE-E6DF-0EFD-BC05-C2095E58EACF}"/>
              </a:ext>
            </a:extLst>
          </p:cNvPr>
          <p:cNvSpPr>
            <a:spLocks noGrp="1"/>
          </p:cNvSpPr>
          <p:nvPr>
            <p:ph type="sldNum" sz="quarter" idx="5"/>
          </p:nvPr>
        </p:nvSpPr>
        <p:spPr/>
        <p:txBody>
          <a:bodyPr/>
          <a:lstStyle/>
          <a:p>
            <a:fld id="{B3DD2B6A-085B-40B3-9B5B-E21EAC5DB03A}" type="slidenum">
              <a:rPr lang="en-US" smtClean="0"/>
              <a:t>54</a:t>
            </a:fld>
            <a:endParaRPr lang="en-US"/>
          </a:p>
        </p:txBody>
      </p:sp>
    </p:spTree>
    <p:extLst>
      <p:ext uri="{BB962C8B-B14F-4D97-AF65-F5344CB8AC3E}">
        <p14:creationId xmlns:p14="http://schemas.microsoft.com/office/powerpoint/2010/main" val="171490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AB200-1AA6-0F1D-F7BA-892AA4B3D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0F21FD-0474-4FBE-03B8-F7F238E116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516DE6-6F40-33CD-14F9-235FDC544D8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19DCF25-D5B1-7E47-D3C4-732E8AC1892A}"/>
              </a:ext>
            </a:extLst>
          </p:cNvPr>
          <p:cNvSpPr>
            <a:spLocks noGrp="1"/>
          </p:cNvSpPr>
          <p:nvPr>
            <p:ph type="sldNum" sz="quarter" idx="5"/>
          </p:nvPr>
        </p:nvSpPr>
        <p:spPr/>
        <p:txBody>
          <a:bodyPr/>
          <a:lstStyle/>
          <a:p>
            <a:fld id="{B3DD2B6A-085B-40B3-9B5B-E21EAC5DB03A}" type="slidenum">
              <a:rPr lang="en-US" smtClean="0"/>
              <a:t>55</a:t>
            </a:fld>
            <a:endParaRPr lang="en-US"/>
          </a:p>
        </p:txBody>
      </p:sp>
    </p:spTree>
    <p:extLst>
      <p:ext uri="{BB962C8B-B14F-4D97-AF65-F5344CB8AC3E}">
        <p14:creationId xmlns:p14="http://schemas.microsoft.com/office/powerpoint/2010/main" val="46405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FA7F8-D44A-E503-0260-4170AE0EC0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5F4B26-F086-95A8-95CF-35B1C40721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935DE2-2C72-C353-B9D8-F25754DF410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A4F44DF-8F0A-057E-1F73-DA792155C52C}"/>
              </a:ext>
            </a:extLst>
          </p:cNvPr>
          <p:cNvSpPr>
            <a:spLocks noGrp="1"/>
          </p:cNvSpPr>
          <p:nvPr>
            <p:ph type="sldNum" sz="quarter" idx="5"/>
          </p:nvPr>
        </p:nvSpPr>
        <p:spPr/>
        <p:txBody>
          <a:bodyPr/>
          <a:lstStyle/>
          <a:p>
            <a:fld id="{B3DD2B6A-085B-40B3-9B5B-E21EAC5DB03A}" type="slidenum">
              <a:rPr lang="en-US" smtClean="0"/>
              <a:t>56</a:t>
            </a:fld>
            <a:endParaRPr lang="en-US"/>
          </a:p>
        </p:txBody>
      </p:sp>
    </p:spTree>
    <p:extLst>
      <p:ext uri="{BB962C8B-B14F-4D97-AF65-F5344CB8AC3E}">
        <p14:creationId xmlns:p14="http://schemas.microsoft.com/office/powerpoint/2010/main" val="171526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30F57-8587-13C2-EA21-E3EE8F35E7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5DAC35-28C6-2123-6791-6A18985EA8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A4E35B-9EF6-EA21-D632-4753DAEC002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5871645-7092-F8B7-D4A5-5FD1E8A666F7}"/>
              </a:ext>
            </a:extLst>
          </p:cNvPr>
          <p:cNvSpPr>
            <a:spLocks noGrp="1"/>
          </p:cNvSpPr>
          <p:nvPr>
            <p:ph type="sldNum" sz="quarter" idx="5"/>
          </p:nvPr>
        </p:nvSpPr>
        <p:spPr/>
        <p:txBody>
          <a:bodyPr/>
          <a:lstStyle/>
          <a:p>
            <a:fld id="{B3DD2B6A-085B-40B3-9B5B-E21EAC5DB03A}" type="slidenum">
              <a:rPr lang="en-US" smtClean="0"/>
              <a:t>57</a:t>
            </a:fld>
            <a:endParaRPr lang="en-US"/>
          </a:p>
        </p:txBody>
      </p:sp>
    </p:spTree>
    <p:extLst>
      <p:ext uri="{BB962C8B-B14F-4D97-AF65-F5344CB8AC3E}">
        <p14:creationId xmlns:p14="http://schemas.microsoft.com/office/powerpoint/2010/main" val="426658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148CF-0E52-818A-4224-8DBD3FD61A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5076EC-E19E-C954-10E3-48783312A4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A0B2AA-9A41-06B7-B221-47A9BFE0F13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7C30721-8FCF-5F7C-9127-0E0ACE6A2A7F}"/>
              </a:ext>
            </a:extLst>
          </p:cNvPr>
          <p:cNvSpPr>
            <a:spLocks noGrp="1"/>
          </p:cNvSpPr>
          <p:nvPr>
            <p:ph type="sldNum" sz="quarter" idx="5"/>
          </p:nvPr>
        </p:nvSpPr>
        <p:spPr/>
        <p:txBody>
          <a:bodyPr/>
          <a:lstStyle/>
          <a:p>
            <a:fld id="{B3DD2B6A-085B-40B3-9B5B-E21EAC5DB03A}" type="slidenum">
              <a:rPr lang="en-US" smtClean="0"/>
              <a:t>38</a:t>
            </a:fld>
            <a:endParaRPr lang="en-US"/>
          </a:p>
        </p:txBody>
      </p:sp>
    </p:spTree>
    <p:extLst>
      <p:ext uri="{BB962C8B-B14F-4D97-AF65-F5344CB8AC3E}">
        <p14:creationId xmlns:p14="http://schemas.microsoft.com/office/powerpoint/2010/main" val="1105987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F90E4-5560-0E23-DF3C-6C98EAA505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05A925-5BCE-96CE-5B26-956C044835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4477F4-5AB3-90F9-A3A2-CF8D6462B21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981D659-17A4-4423-084F-0B46A4183A71}"/>
              </a:ext>
            </a:extLst>
          </p:cNvPr>
          <p:cNvSpPr>
            <a:spLocks noGrp="1"/>
          </p:cNvSpPr>
          <p:nvPr>
            <p:ph type="sldNum" sz="quarter" idx="5"/>
          </p:nvPr>
        </p:nvSpPr>
        <p:spPr/>
        <p:txBody>
          <a:bodyPr/>
          <a:lstStyle/>
          <a:p>
            <a:fld id="{B3DD2B6A-085B-40B3-9B5B-E21EAC5DB03A}" type="slidenum">
              <a:rPr lang="en-US" smtClean="0"/>
              <a:t>39</a:t>
            </a:fld>
            <a:endParaRPr lang="en-US"/>
          </a:p>
        </p:txBody>
      </p:sp>
    </p:spTree>
    <p:extLst>
      <p:ext uri="{BB962C8B-B14F-4D97-AF65-F5344CB8AC3E}">
        <p14:creationId xmlns:p14="http://schemas.microsoft.com/office/powerpoint/2010/main" val="2241552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70124-34DA-6879-5659-7EE9B7251F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B4EE84-2198-B6C3-C321-E51CCDAAE2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5BC76A-CD19-12B5-C169-467F3E9673F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9A4CF20-DDBF-8DBB-A681-F2DFF8C8517B}"/>
              </a:ext>
            </a:extLst>
          </p:cNvPr>
          <p:cNvSpPr>
            <a:spLocks noGrp="1"/>
          </p:cNvSpPr>
          <p:nvPr>
            <p:ph type="sldNum" sz="quarter" idx="5"/>
          </p:nvPr>
        </p:nvSpPr>
        <p:spPr/>
        <p:txBody>
          <a:bodyPr/>
          <a:lstStyle/>
          <a:p>
            <a:fld id="{B3DD2B6A-085B-40B3-9B5B-E21EAC5DB03A}" type="slidenum">
              <a:rPr lang="en-US" smtClean="0"/>
              <a:t>40</a:t>
            </a:fld>
            <a:endParaRPr lang="en-US"/>
          </a:p>
        </p:txBody>
      </p:sp>
    </p:spTree>
    <p:extLst>
      <p:ext uri="{BB962C8B-B14F-4D97-AF65-F5344CB8AC3E}">
        <p14:creationId xmlns:p14="http://schemas.microsoft.com/office/powerpoint/2010/main" val="2040699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DD2B6A-085B-40B3-9B5B-E21EAC5DB03A}" type="slidenum">
              <a:rPr lang="en-US" smtClean="0"/>
              <a:t>42</a:t>
            </a:fld>
            <a:endParaRPr lang="en-US"/>
          </a:p>
        </p:txBody>
      </p:sp>
    </p:spTree>
    <p:extLst>
      <p:ext uri="{BB962C8B-B14F-4D97-AF65-F5344CB8AC3E}">
        <p14:creationId xmlns:p14="http://schemas.microsoft.com/office/powerpoint/2010/main" val="631714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23A74-0EBB-4428-FBE0-C9F09B6500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17BB32-B25E-2B46-FA51-84DDB82561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966F8D-74B8-604D-0265-B4EC050B7E2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BE3F937-EC5A-8D8F-F76B-E1FB0C2D878A}"/>
              </a:ext>
            </a:extLst>
          </p:cNvPr>
          <p:cNvSpPr>
            <a:spLocks noGrp="1"/>
          </p:cNvSpPr>
          <p:nvPr>
            <p:ph type="sldNum" sz="quarter" idx="5"/>
          </p:nvPr>
        </p:nvSpPr>
        <p:spPr/>
        <p:txBody>
          <a:bodyPr/>
          <a:lstStyle/>
          <a:p>
            <a:fld id="{B3DD2B6A-085B-40B3-9B5B-E21EAC5DB03A}" type="slidenum">
              <a:rPr lang="en-US" smtClean="0"/>
              <a:t>44</a:t>
            </a:fld>
            <a:endParaRPr lang="en-US"/>
          </a:p>
        </p:txBody>
      </p:sp>
    </p:spTree>
    <p:extLst>
      <p:ext uri="{BB962C8B-B14F-4D97-AF65-F5344CB8AC3E}">
        <p14:creationId xmlns:p14="http://schemas.microsoft.com/office/powerpoint/2010/main" val="86140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F4CFE-B59A-1683-7A9B-7C864EF1DD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594AFB-5495-8AA9-01FD-FBA6823049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0856C3-F27C-F3EC-A191-92336E3CB85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222A2B2-E9AE-6C7F-E258-36AAEBE582DA}"/>
              </a:ext>
            </a:extLst>
          </p:cNvPr>
          <p:cNvSpPr>
            <a:spLocks noGrp="1"/>
          </p:cNvSpPr>
          <p:nvPr>
            <p:ph type="sldNum" sz="quarter" idx="5"/>
          </p:nvPr>
        </p:nvSpPr>
        <p:spPr/>
        <p:txBody>
          <a:bodyPr/>
          <a:lstStyle/>
          <a:p>
            <a:fld id="{B3DD2B6A-085B-40B3-9B5B-E21EAC5DB03A}" type="slidenum">
              <a:rPr lang="en-US" smtClean="0"/>
              <a:t>45</a:t>
            </a:fld>
            <a:endParaRPr lang="en-US"/>
          </a:p>
        </p:txBody>
      </p:sp>
    </p:spTree>
    <p:extLst>
      <p:ext uri="{BB962C8B-B14F-4D97-AF65-F5344CB8AC3E}">
        <p14:creationId xmlns:p14="http://schemas.microsoft.com/office/powerpoint/2010/main" val="1395786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09FC3-B688-3166-C257-89D5C53BD6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FAE5DC-0415-400A-A0BF-EF85C0AD62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B15571-3425-1562-CE42-D408A168683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7E7F1F-BC14-E746-2C64-D4DB6F6E8F13}"/>
              </a:ext>
            </a:extLst>
          </p:cNvPr>
          <p:cNvSpPr>
            <a:spLocks noGrp="1"/>
          </p:cNvSpPr>
          <p:nvPr>
            <p:ph type="sldNum" sz="quarter" idx="5"/>
          </p:nvPr>
        </p:nvSpPr>
        <p:spPr/>
        <p:txBody>
          <a:bodyPr/>
          <a:lstStyle/>
          <a:p>
            <a:fld id="{B3DD2B6A-085B-40B3-9B5B-E21EAC5DB03A}" type="slidenum">
              <a:rPr lang="en-US" smtClean="0"/>
              <a:t>46</a:t>
            </a:fld>
            <a:endParaRPr lang="en-US"/>
          </a:p>
        </p:txBody>
      </p:sp>
    </p:spTree>
    <p:extLst>
      <p:ext uri="{BB962C8B-B14F-4D97-AF65-F5344CB8AC3E}">
        <p14:creationId xmlns:p14="http://schemas.microsoft.com/office/powerpoint/2010/main" val="1666082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BC89F-70CA-74D0-A66B-E4E8579BCE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C7D5A3-BE79-1FE3-A9F0-A2F2E7BFAB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86F962-E3FB-1239-8C09-2CC71508B2E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87994C7-5149-D966-665D-036B2C3B96EB}"/>
              </a:ext>
            </a:extLst>
          </p:cNvPr>
          <p:cNvSpPr>
            <a:spLocks noGrp="1"/>
          </p:cNvSpPr>
          <p:nvPr>
            <p:ph type="sldNum" sz="quarter" idx="5"/>
          </p:nvPr>
        </p:nvSpPr>
        <p:spPr/>
        <p:txBody>
          <a:bodyPr/>
          <a:lstStyle/>
          <a:p>
            <a:fld id="{B3DD2B6A-085B-40B3-9B5B-E21EAC5DB03A}" type="slidenum">
              <a:rPr lang="en-US" smtClean="0"/>
              <a:t>47</a:t>
            </a:fld>
            <a:endParaRPr lang="en-US"/>
          </a:p>
        </p:txBody>
      </p:sp>
    </p:spTree>
    <p:extLst>
      <p:ext uri="{BB962C8B-B14F-4D97-AF65-F5344CB8AC3E}">
        <p14:creationId xmlns:p14="http://schemas.microsoft.com/office/powerpoint/2010/main" val="14421277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8DB9"/>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4DF9C26-756B-76DF-0441-FD9CCEA79AFA}"/>
              </a:ext>
            </a:extLst>
          </p:cNvPr>
          <p:cNvSpPr>
            <a:spLocks noGrp="1"/>
          </p:cNvSpPr>
          <p:nvPr>
            <p:ph type="subTitle" idx="1"/>
          </p:nvPr>
        </p:nvSpPr>
        <p:spPr>
          <a:xfrm>
            <a:off x="1256284" y="4179553"/>
            <a:ext cx="9144000" cy="1655762"/>
          </a:xfrm>
        </p:spPr>
        <p:txBody>
          <a:bodyPr>
            <a:normAutofit/>
          </a:bodyPr>
          <a:lstStyle>
            <a:lvl1pPr marL="0" indent="0" algn="l">
              <a:buNone/>
              <a:defRPr sz="3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FEE5428A-DEE0-1796-48CE-EF68B9DF0B6F}"/>
              </a:ext>
            </a:extLst>
          </p:cNvPr>
          <p:cNvSpPr>
            <a:spLocks noGrp="1"/>
          </p:cNvSpPr>
          <p:nvPr>
            <p:ph type="ctrTitle" hasCustomPrompt="1"/>
          </p:nvPr>
        </p:nvSpPr>
        <p:spPr>
          <a:xfrm>
            <a:off x="1256284" y="1673199"/>
            <a:ext cx="9144000" cy="2387600"/>
          </a:xfrm>
        </p:spPr>
        <p:txBody>
          <a:bodyPr anchor="b">
            <a:normAutofit/>
          </a:bodyPr>
          <a:lstStyle>
            <a:lvl1pPr algn="l">
              <a:defRPr sz="6500">
                <a:solidFill>
                  <a:schemeClr val="bg2"/>
                </a:solidFill>
              </a:defRPr>
            </a:lvl1pPr>
          </a:lstStyle>
          <a:p>
            <a:r>
              <a:rPr lang="en-US"/>
              <a:t>CLICK TO ADD TITLE</a:t>
            </a:r>
          </a:p>
        </p:txBody>
      </p:sp>
      <p:pic>
        <p:nvPicPr>
          <p:cNvPr id="7" name="Picture 6" descr="A logo with a black background&#10;&#10;Description automatically generated">
            <a:extLst>
              <a:ext uri="{FF2B5EF4-FFF2-40B4-BE49-F238E27FC236}">
                <a16:creationId xmlns:a16="http://schemas.microsoft.com/office/drawing/2014/main" id="{A0668B40-CFB2-2E1D-BA9A-32E8E030107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3951" y="5521147"/>
            <a:ext cx="2495514" cy="1038506"/>
          </a:xfrm>
          <a:prstGeom prst="rect">
            <a:avLst/>
          </a:prstGeom>
        </p:spPr>
      </p:pic>
      <p:pic>
        <p:nvPicPr>
          <p:cNvPr id="5" name="Graphic 4">
            <a:extLst>
              <a:ext uri="{FF2B5EF4-FFF2-40B4-BE49-F238E27FC236}">
                <a16:creationId xmlns:a16="http://schemas.microsoft.com/office/drawing/2014/main" id="{08600477-9A63-A767-787D-7061AD35EE00}"/>
              </a:ext>
            </a:extLst>
          </p:cNvPr>
          <p:cNvPicPr>
            <a:picLocks noChangeAspect="1"/>
          </p:cNvPicPr>
          <p:nvPr userDrawn="1"/>
        </p:nvPicPr>
        <p:blipFill>
          <a:blip r:embed="rId3">
            <a:extLst>
              <a:ext uri="{96DAC541-7B7A-43D3-8B79-37D633B846F1}">
                <asvg:svgBlip xmlns:asvg="http://schemas.microsoft.com/office/drawing/2016/SVG/main" r:embed="rId4"/>
              </a:ext>
            </a:extLst>
          </a:blip>
          <a:srcRect t="18648" r="41136"/>
          <a:stretch/>
        </p:blipFill>
        <p:spPr>
          <a:xfrm>
            <a:off x="10661351" y="0"/>
            <a:ext cx="1530649" cy="5579134"/>
          </a:xfrm>
          <a:prstGeom prst="rect">
            <a:avLst/>
          </a:prstGeom>
        </p:spPr>
      </p:pic>
    </p:spTree>
    <p:extLst>
      <p:ext uri="{BB962C8B-B14F-4D97-AF65-F5344CB8AC3E}">
        <p14:creationId xmlns:p14="http://schemas.microsoft.com/office/powerpoint/2010/main" val="10037909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9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Picture with Cap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EE3ADFD-71CA-4610-0199-C638409DBE84}"/>
              </a:ext>
            </a:extLst>
          </p:cNvPr>
          <p:cNvSpPr/>
          <p:nvPr userDrawn="1"/>
        </p:nvSpPr>
        <p:spPr>
          <a:xfrm>
            <a:off x="9139017" y="5650787"/>
            <a:ext cx="3412578" cy="1473383"/>
          </a:xfrm>
          <a:prstGeom prst="rect">
            <a:avLst/>
          </a:prstGeom>
          <a:solidFill>
            <a:srgbClr val="00EB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517"/>
          </a:p>
        </p:txBody>
      </p:sp>
      <p:sp>
        <p:nvSpPr>
          <p:cNvPr id="2" name="Title 1">
            <a:extLst>
              <a:ext uri="{FF2B5EF4-FFF2-40B4-BE49-F238E27FC236}">
                <a16:creationId xmlns:a16="http://schemas.microsoft.com/office/drawing/2014/main" id="{FAFD98CA-55BB-5E03-39AA-0F066744AB8F}"/>
              </a:ext>
            </a:extLst>
          </p:cNvPr>
          <p:cNvSpPr>
            <a:spLocks noGrp="1"/>
          </p:cNvSpPr>
          <p:nvPr>
            <p:ph type="title" hasCustomPrompt="1"/>
          </p:nvPr>
        </p:nvSpPr>
        <p:spPr>
          <a:xfrm>
            <a:off x="2146852" y="492549"/>
            <a:ext cx="7934069" cy="706070"/>
          </a:xfrm>
        </p:spPr>
        <p:txBody>
          <a:bodyPr anchor="b">
            <a:noAutofit/>
          </a:bodyPr>
          <a:lstStyle>
            <a:lvl1pPr>
              <a:defRPr sz="4900"/>
            </a:lvl1pPr>
          </a:lstStyle>
          <a:p>
            <a:r>
              <a:rPr lang="en-US"/>
              <a:t>CLICK TO ADD TITLE</a:t>
            </a:r>
          </a:p>
        </p:txBody>
      </p:sp>
      <p:sp>
        <p:nvSpPr>
          <p:cNvPr id="3" name="Picture Placeholder 2">
            <a:extLst>
              <a:ext uri="{FF2B5EF4-FFF2-40B4-BE49-F238E27FC236}">
                <a16:creationId xmlns:a16="http://schemas.microsoft.com/office/drawing/2014/main" id="{43A4BAF4-B068-3AE1-A8E1-73D45ED90DE7}"/>
              </a:ext>
            </a:extLst>
          </p:cNvPr>
          <p:cNvSpPr>
            <a:spLocks noGrp="1"/>
          </p:cNvSpPr>
          <p:nvPr>
            <p:ph type="pic" idx="1"/>
          </p:nvPr>
        </p:nvSpPr>
        <p:spPr>
          <a:xfrm>
            <a:off x="6828721" y="1936906"/>
            <a:ext cx="5153073" cy="47296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FE9E67F-4D11-715E-0AF6-55F58CC52D1C}"/>
              </a:ext>
            </a:extLst>
          </p:cNvPr>
          <p:cNvSpPr>
            <a:spLocks noGrp="1"/>
          </p:cNvSpPr>
          <p:nvPr>
            <p:ph type="body" sz="half" idx="2"/>
          </p:nvPr>
        </p:nvSpPr>
        <p:spPr>
          <a:xfrm>
            <a:off x="2146851" y="2057400"/>
            <a:ext cx="4123320" cy="4523577"/>
          </a:xfrm>
        </p:spPr>
        <p:txBody>
          <a:bodyPr>
            <a:normAutofit/>
          </a:bodyPr>
          <a:lstStyle>
            <a:lvl1pPr marL="0" indent="0">
              <a:buNone/>
              <a:defRPr sz="15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2">
            <a:extLst>
              <a:ext uri="{FF2B5EF4-FFF2-40B4-BE49-F238E27FC236}">
                <a16:creationId xmlns:a16="http://schemas.microsoft.com/office/drawing/2014/main" id="{5EF6AE6E-5830-0154-E2EB-4357503555CF}"/>
              </a:ext>
            </a:extLst>
          </p:cNvPr>
          <p:cNvSpPr>
            <a:spLocks noGrp="1"/>
          </p:cNvSpPr>
          <p:nvPr>
            <p:ph type="body" idx="10" hasCustomPrompt="1"/>
          </p:nvPr>
        </p:nvSpPr>
        <p:spPr>
          <a:xfrm>
            <a:off x="2146853" y="1295631"/>
            <a:ext cx="7573715" cy="393532"/>
          </a:xfrm>
        </p:spPr>
        <p:txBody>
          <a:bodyPr>
            <a:normAutofit/>
          </a:bodyPr>
          <a:lstStyle>
            <a:lvl1pPr marL="0" indent="0">
              <a:buNone/>
              <a:defRPr sz="2100">
                <a:solidFill>
                  <a:srgbClr val="008DB9"/>
                </a:solidFill>
                <a:latin typeface="Source Sans Pro Semibold" panose="020B0603030403020204" pitchFamily="34" charset="0"/>
                <a:ea typeface="Source Sans Pro Semibold" panose="020B0603030403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ADD SUBTITLE</a:t>
            </a:r>
          </a:p>
        </p:txBody>
      </p:sp>
      <p:pic>
        <p:nvPicPr>
          <p:cNvPr id="5" name="Graphic 4">
            <a:extLst>
              <a:ext uri="{FF2B5EF4-FFF2-40B4-BE49-F238E27FC236}">
                <a16:creationId xmlns:a16="http://schemas.microsoft.com/office/drawing/2014/main" id="{D79CF617-1F42-9F6D-674F-C592326AAF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756756" cy="6858000"/>
          </a:xfrm>
          <a:prstGeom prst="rect">
            <a:avLst/>
          </a:prstGeom>
        </p:spPr>
      </p:pic>
    </p:spTree>
    <p:extLst>
      <p:ext uri="{BB962C8B-B14F-4D97-AF65-F5344CB8AC3E}">
        <p14:creationId xmlns:p14="http://schemas.microsoft.com/office/powerpoint/2010/main" val="1317438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with Title and Subtitl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B4293A4-A59D-46DB-74F0-EFD58D669D6E}"/>
              </a:ext>
            </a:extLst>
          </p:cNvPr>
          <p:cNvSpPr>
            <a:spLocks noGrp="1"/>
          </p:cNvSpPr>
          <p:nvPr>
            <p:ph type="title" hasCustomPrompt="1"/>
          </p:nvPr>
        </p:nvSpPr>
        <p:spPr>
          <a:xfrm>
            <a:off x="2146853" y="408653"/>
            <a:ext cx="7573715" cy="827088"/>
          </a:xfrm>
        </p:spPr>
        <p:txBody>
          <a:bodyPr/>
          <a:lstStyle>
            <a:lvl1pPr>
              <a:defRPr/>
            </a:lvl1pPr>
          </a:lstStyle>
          <a:p>
            <a:r>
              <a:rPr lang="en-US"/>
              <a:t>CLICK TO ADD TITLE</a:t>
            </a:r>
          </a:p>
        </p:txBody>
      </p:sp>
      <p:sp>
        <p:nvSpPr>
          <p:cNvPr id="14" name="Text Placeholder 2">
            <a:extLst>
              <a:ext uri="{FF2B5EF4-FFF2-40B4-BE49-F238E27FC236}">
                <a16:creationId xmlns:a16="http://schemas.microsoft.com/office/drawing/2014/main" id="{5F93C13D-5878-5B1A-89CC-1EC6F087B20C}"/>
              </a:ext>
            </a:extLst>
          </p:cNvPr>
          <p:cNvSpPr>
            <a:spLocks noGrp="1"/>
          </p:cNvSpPr>
          <p:nvPr>
            <p:ph type="body" idx="10" hasCustomPrompt="1"/>
          </p:nvPr>
        </p:nvSpPr>
        <p:spPr>
          <a:xfrm>
            <a:off x="2146853" y="1295631"/>
            <a:ext cx="7573715" cy="393532"/>
          </a:xfrm>
        </p:spPr>
        <p:txBody>
          <a:bodyPr>
            <a:normAutofit/>
          </a:bodyPr>
          <a:lstStyle>
            <a:lvl1pPr marL="0" indent="0">
              <a:buNone/>
              <a:defRPr sz="2100">
                <a:solidFill>
                  <a:srgbClr val="008DB9"/>
                </a:solidFill>
                <a:latin typeface="Source Sans Pro Semibold" panose="020B0603030403020204" pitchFamily="34" charset="0"/>
                <a:ea typeface="Source Sans Pro Semibold" panose="020B0603030403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ADD SUBTITLE</a:t>
            </a:r>
          </a:p>
        </p:txBody>
      </p:sp>
      <p:pic>
        <p:nvPicPr>
          <p:cNvPr id="2" name="Graphic 1">
            <a:extLst>
              <a:ext uri="{FF2B5EF4-FFF2-40B4-BE49-F238E27FC236}">
                <a16:creationId xmlns:a16="http://schemas.microsoft.com/office/drawing/2014/main" id="{BCDB6089-1BF4-0CD7-7E20-8ED0DB14E94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756756" cy="6858000"/>
          </a:xfrm>
          <a:prstGeom prst="rect">
            <a:avLst/>
          </a:prstGeom>
        </p:spPr>
      </p:pic>
    </p:spTree>
    <p:extLst>
      <p:ext uri="{BB962C8B-B14F-4D97-AF65-F5344CB8AC3E}">
        <p14:creationId xmlns:p14="http://schemas.microsoft.com/office/powerpoint/2010/main" val="553902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B4293A4-A59D-46DB-74F0-EFD58D669D6E}"/>
              </a:ext>
            </a:extLst>
          </p:cNvPr>
          <p:cNvSpPr>
            <a:spLocks noGrp="1"/>
          </p:cNvSpPr>
          <p:nvPr>
            <p:ph type="title" hasCustomPrompt="1"/>
          </p:nvPr>
        </p:nvSpPr>
        <p:spPr>
          <a:xfrm>
            <a:off x="2146853" y="408653"/>
            <a:ext cx="7573715" cy="827088"/>
          </a:xfrm>
        </p:spPr>
        <p:txBody>
          <a:bodyPr/>
          <a:lstStyle>
            <a:lvl1pPr>
              <a:defRPr/>
            </a:lvl1pPr>
          </a:lstStyle>
          <a:p>
            <a:r>
              <a:rPr lang="en-US"/>
              <a:t>CLICK TO ADD TITLE</a:t>
            </a:r>
          </a:p>
        </p:txBody>
      </p:sp>
      <p:pic>
        <p:nvPicPr>
          <p:cNvPr id="2" name="Graphic 1">
            <a:extLst>
              <a:ext uri="{FF2B5EF4-FFF2-40B4-BE49-F238E27FC236}">
                <a16:creationId xmlns:a16="http://schemas.microsoft.com/office/drawing/2014/main" id="{FDBE4FFA-C308-0777-27EA-F4CA8A7ED2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756756" cy="6858000"/>
          </a:xfrm>
          <a:prstGeom prst="rect">
            <a:avLst/>
          </a:prstGeom>
        </p:spPr>
      </p:pic>
    </p:spTree>
    <p:extLst>
      <p:ext uri="{BB962C8B-B14F-4D97-AF65-F5344CB8AC3E}">
        <p14:creationId xmlns:p14="http://schemas.microsoft.com/office/powerpoint/2010/main" val="2046774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FFB1A7CB-B95B-C170-1ADC-4F386A7EF63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756756" cy="6858000"/>
          </a:xfrm>
          <a:prstGeom prst="rect">
            <a:avLst/>
          </a:prstGeom>
        </p:spPr>
      </p:pic>
    </p:spTree>
    <p:extLst>
      <p:ext uri="{BB962C8B-B14F-4D97-AF65-F5344CB8AC3E}">
        <p14:creationId xmlns:p14="http://schemas.microsoft.com/office/powerpoint/2010/main" val="2946200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ection contents_YELLOW">
    <p:spTree>
      <p:nvGrpSpPr>
        <p:cNvPr id="1" name=""/>
        <p:cNvGrpSpPr/>
        <p:nvPr/>
      </p:nvGrpSpPr>
      <p:grpSpPr>
        <a:xfrm>
          <a:off x="0" y="0"/>
          <a:ext cx="0" cy="0"/>
          <a:chOff x="0" y="0"/>
          <a:chExt cx="0" cy="0"/>
        </a:xfrm>
      </p:grpSpPr>
      <p:sp>
        <p:nvSpPr>
          <p:cNvPr id="19" name="Segnaposto numero diapositiva 5">
            <a:extLst>
              <a:ext uri="{FF2B5EF4-FFF2-40B4-BE49-F238E27FC236}">
                <a16:creationId xmlns:a16="http://schemas.microsoft.com/office/drawing/2014/main" id="{B2DD3FFB-FDAF-462B-6218-E8145F9CD00A}"/>
              </a:ext>
            </a:extLst>
          </p:cNvPr>
          <p:cNvSpPr>
            <a:spLocks noGrp="1"/>
          </p:cNvSpPr>
          <p:nvPr>
            <p:ph type="sldNum" sz="quarter" idx="4"/>
          </p:nvPr>
        </p:nvSpPr>
        <p:spPr>
          <a:xfrm>
            <a:off x="8865433" y="375275"/>
            <a:ext cx="2743200" cy="365125"/>
          </a:xfrm>
          <a:prstGeom prst="rect">
            <a:avLst/>
          </a:prstGeom>
        </p:spPr>
        <p:txBody>
          <a:bodyPr vert="horz" lIns="91440" tIns="45720" rIns="91440" bIns="45720" rtlCol="0" anchor="ctr"/>
          <a:lstStyle>
            <a:lvl1pPr algn="r">
              <a:defRPr sz="1200">
                <a:solidFill>
                  <a:schemeClr val="bg1"/>
                </a:solidFill>
              </a:defRPr>
            </a:lvl1pPr>
          </a:lstStyle>
          <a:p>
            <a:fld id="{00AE0B9A-5E89-46E1-9E4C-0A91AFAB2372}" type="slidenum">
              <a:rPr lang="it-IT" smtClean="0"/>
              <a:pPr/>
              <a:t>‹#›</a:t>
            </a:fld>
            <a:endParaRPr lang="it-IT"/>
          </a:p>
        </p:txBody>
      </p:sp>
      <p:sp>
        <p:nvSpPr>
          <p:cNvPr id="20" name="Segnaposto testo 12">
            <a:extLst>
              <a:ext uri="{FF2B5EF4-FFF2-40B4-BE49-F238E27FC236}">
                <a16:creationId xmlns:a16="http://schemas.microsoft.com/office/drawing/2014/main" id="{2ED694F7-5C9A-959C-8DE4-4D7B6F271394}"/>
              </a:ext>
            </a:extLst>
          </p:cNvPr>
          <p:cNvSpPr>
            <a:spLocks noGrp="1"/>
          </p:cNvSpPr>
          <p:nvPr>
            <p:ph type="body" sz="quarter" idx="13" hasCustomPrompt="1"/>
          </p:nvPr>
        </p:nvSpPr>
        <p:spPr>
          <a:xfrm>
            <a:off x="10446700" y="629587"/>
            <a:ext cx="1155688" cy="614597"/>
          </a:xfrm>
          <a:prstGeom prst="rect">
            <a:avLst/>
          </a:prstGeom>
        </p:spPr>
        <p:txBody>
          <a:bodyPr anchor="ctr">
            <a:noAutofit/>
          </a:bodyPr>
          <a:lstStyle>
            <a:lvl1pPr marL="0" indent="0" algn="r">
              <a:buNone/>
              <a:defRPr sz="4000">
                <a:solidFill>
                  <a:schemeClr val="bg1"/>
                </a:solidFill>
                <a:latin typeface="+mj-lt"/>
              </a:defRPr>
            </a:lvl1pPr>
          </a:lstStyle>
          <a:p>
            <a:pPr lvl="0"/>
            <a:r>
              <a:rPr lang="it-IT"/>
              <a:t>01</a:t>
            </a:r>
          </a:p>
        </p:txBody>
      </p:sp>
      <p:sp>
        <p:nvSpPr>
          <p:cNvPr id="8" name="Segnaposto testo 7">
            <a:extLst>
              <a:ext uri="{FF2B5EF4-FFF2-40B4-BE49-F238E27FC236}">
                <a16:creationId xmlns:a16="http://schemas.microsoft.com/office/drawing/2014/main" id="{B77B6A59-9E0F-B9E6-1383-D2C1DFC793E4}"/>
              </a:ext>
            </a:extLst>
          </p:cNvPr>
          <p:cNvSpPr>
            <a:spLocks noGrp="1"/>
          </p:cNvSpPr>
          <p:nvPr>
            <p:ph type="body" sz="quarter" idx="14" hasCustomPrompt="1"/>
          </p:nvPr>
        </p:nvSpPr>
        <p:spPr>
          <a:xfrm>
            <a:off x="658813" y="390525"/>
            <a:ext cx="6042025" cy="418944"/>
          </a:xfrm>
        </p:spPr>
        <p:txBody>
          <a:bodyPr>
            <a:noAutofit/>
          </a:bodyPr>
          <a:lstStyle>
            <a:lvl1pPr marL="0" indent="0">
              <a:buNone/>
              <a:defRPr sz="2500" b="1">
                <a:solidFill>
                  <a:schemeClr val="bg1">
                    <a:lumMod val="75000"/>
                  </a:schemeClr>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it-IT"/>
              <a:t>SECTION TITLE HEADER</a:t>
            </a:r>
          </a:p>
        </p:txBody>
      </p:sp>
      <p:sp>
        <p:nvSpPr>
          <p:cNvPr id="21" name="Segnaposto testo 7">
            <a:extLst>
              <a:ext uri="{FF2B5EF4-FFF2-40B4-BE49-F238E27FC236}">
                <a16:creationId xmlns:a16="http://schemas.microsoft.com/office/drawing/2014/main" id="{50BA58CF-F4C2-41C1-0B01-F41A4C612674}"/>
              </a:ext>
            </a:extLst>
          </p:cNvPr>
          <p:cNvSpPr>
            <a:spLocks noGrp="1"/>
          </p:cNvSpPr>
          <p:nvPr>
            <p:ph type="body" sz="quarter" idx="15" hasCustomPrompt="1"/>
          </p:nvPr>
        </p:nvSpPr>
        <p:spPr>
          <a:xfrm>
            <a:off x="658814" y="1484784"/>
            <a:ext cx="8005502" cy="1153486"/>
          </a:xfrm>
        </p:spPr>
        <p:txBody>
          <a:bodyPr>
            <a:normAutofit/>
          </a:bodyPr>
          <a:lstStyle>
            <a:lvl1pPr marL="0" indent="0">
              <a:buNone/>
              <a:defRPr sz="3000">
                <a:solidFill>
                  <a:schemeClr val="accent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it-IT"/>
              <a:t>A. Title </a:t>
            </a:r>
            <a:r>
              <a:rPr lang="it-IT" err="1"/>
              <a:t>here</a:t>
            </a:r>
            <a:endParaRPr lang="it-IT"/>
          </a:p>
        </p:txBody>
      </p:sp>
      <p:sp>
        <p:nvSpPr>
          <p:cNvPr id="22" name="Sottotitolo 2">
            <a:extLst>
              <a:ext uri="{FF2B5EF4-FFF2-40B4-BE49-F238E27FC236}">
                <a16:creationId xmlns:a16="http://schemas.microsoft.com/office/drawing/2014/main" id="{5DB7F841-E9EE-4DE3-A7F6-A89FDC1DADE3}"/>
              </a:ext>
            </a:extLst>
          </p:cNvPr>
          <p:cNvSpPr>
            <a:spLocks noGrp="1"/>
          </p:cNvSpPr>
          <p:nvPr>
            <p:ph type="subTitle" idx="1" hasCustomPrompt="1"/>
          </p:nvPr>
        </p:nvSpPr>
        <p:spPr>
          <a:xfrm>
            <a:off x="653143" y="2668249"/>
            <a:ext cx="7981191" cy="3402350"/>
          </a:xfrm>
          <a:prstGeom prst="rect">
            <a:avLst/>
          </a:prstGeom>
        </p:spPr>
        <p:txBody>
          <a:bodyPr>
            <a:normAutofit/>
          </a:bodyPr>
          <a:lstStyle>
            <a:lvl1pPr marL="0" indent="0" algn="l">
              <a:lnSpc>
                <a:spcPct val="100000"/>
              </a:lnSpc>
              <a:buNone/>
              <a:defRPr lang="it-IT" sz="2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Text </a:t>
            </a:r>
            <a:r>
              <a:rPr lang="it-IT" err="1"/>
              <a:t>here</a:t>
            </a:r>
            <a:r>
              <a:rPr lang="it-IT"/>
              <a:t>, </a:t>
            </a:r>
            <a:r>
              <a:rPr lang="it-IT" err="1"/>
              <a:t>Lorem</a:t>
            </a:r>
            <a:r>
              <a:rPr lang="it-IT"/>
              <a:t> </a:t>
            </a:r>
            <a:r>
              <a:rPr lang="it-IT" err="1"/>
              <a:t>ipsum</a:t>
            </a:r>
            <a:r>
              <a:rPr lang="it-IT"/>
              <a:t>…..</a:t>
            </a:r>
          </a:p>
          <a:p>
            <a:endParaRPr lang="it-IT"/>
          </a:p>
        </p:txBody>
      </p:sp>
    </p:spTree>
    <p:extLst>
      <p:ext uri="{BB962C8B-B14F-4D97-AF65-F5344CB8AC3E}">
        <p14:creationId xmlns:p14="http://schemas.microsoft.com/office/powerpoint/2010/main" val="3265445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ection contents_GREEN">
    <p:spTree>
      <p:nvGrpSpPr>
        <p:cNvPr id="1" name=""/>
        <p:cNvGrpSpPr/>
        <p:nvPr/>
      </p:nvGrpSpPr>
      <p:grpSpPr>
        <a:xfrm>
          <a:off x="0" y="0"/>
          <a:ext cx="0" cy="0"/>
          <a:chOff x="0" y="0"/>
          <a:chExt cx="0" cy="0"/>
        </a:xfrm>
      </p:grpSpPr>
      <p:sp>
        <p:nvSpPr>
          <p:cNvPr id="19" name="Segnaposto numero diapositiva 5">
            <a:extLst>
              <a:ext uri="{FF2B5EF4-FFF2-40B4-BE49-F238E27FC236}">
                <a16:creationId xmlns:a16="http://schemas.microsoft.com/office/drawing/2014/main" id="{B2DD3FFB-FDAF-462B-6218-E8145F9CD00A}"/>
              </a:ext>
            </a:extLst>
          </p:cNvPr>
          <p:cNvSpPr>
            <a:spLocks noGrp="1"/>
          </p:cNvSpPr>
          <p:nvPr>
            <p:ph type="sldNum" sz="quarter" idx="4"/>
          </p:nvPr>
        </p:nvSpPr>
        <p:spPr>
          <a:xfrm>
            <a:off x="8865433" y="375275"/>
            <a:ext cx="2743200" cy="365125"/>
          </a:xfrm>
          <a:prstGeom prst="rect">
            <a:avLst/>
          </a:prstGeom>
        </p:spPr>
        <p:txBody>
          <a:bodyPr vert="horz" lIns="91440" tIns="45720" rIns="91440" bIns="45720" rtlCol="0" anchor="ctr"/>
          <a:lstStyle>
            <a:lvl1pPr algn="r">
              <a:defRPr sz="1200">
                <a:solidFill>
                  <a:schemeClr val="bg1"/>
                </a:solidFill>
              </a:defRPr>
            </a:lvl1pPr>
          </a:lstStyle>
          <a:p>
            <a:fld id="{00AE0B9A-5E89-46E1-9E4C-0A91AFAB2372}" type="slidenum">
              <a:rPr lang="it-IT" smtClean="0"/>
              <a:pPr/>
              <a:t>‹#›</a:t>
            </a:fld>
            <a:endParaRPr lang="it-IT"/>
          </a:p>
        </p:txBody>
      </p:sp>
      <p:sp>
        <p:nvSpPr>
          <p:cNvPr id="20" name="Segnaposto testo 12">
            <a:extLst>
              <a:ext uri="{FF2B5EF4-FFF2-40B4-BE49-F238E27FC236}">
                <a16:creationId xmlns:a16="http://schemas.microsoft.com/office/drawing/2014/main" id="{2ED694F7-5C9A-959C-8DE4-4D7B6F271394}"/>
              </a:ext>
            </a:extLst>
          </p:cNvPr>
          <p:cNvSpPr>
            <a:spLocks noGrp="1"/>
          </p:cNvSpPr>
          <p:nvPr>
            <p:ph type="body" sz="quarter" idx="13" hasCustomPrompt="1"/>
          </p:nvPr>
        </p:nvSpPr>
        <p:spPr>
          <a:xfrm>
            <a:off x="10446700" y="629587"/>
            <a:ext cx="1155688" cy="614597"/>
          </a:xfrm>
          <a:prstGeom prst="rect">
            <a:avLst/>
          </a:prstGeom>
        </p:spPr>
        <p:txBody>
          <a:bodyPr anchor="ctr">
            <a:noAutofit/>
          </a:bodyPr>
          <a:lstStyle>
            <a:lvl1pPr marL="0" indent="0" algn="r">
              <a:buNone/>
              <a:defRPr sz="4000">
                <a:solidFill>
                  <a:schemeClr val="bg1"/>
                </a:solidFill>
                <a:latin typeface="+mj-lt"/>
              </a:defRPr>
            </a:lvl1pPr>
          </a:lstStyle>
          <a:p>
            <a:pPr lvl="0"/>
            <a:r>
              <a:rPr lang="it-IT"/>
              <a:t>01</a:t>
            </a:r>
          </a:p>
        </p:txBody>
      </p:sp>
      <p:sp>
        <p:nvSpPr>
          <p:cNvPr id="8" name="Segnaposto testo 7">
            <a:extLst>
              <a:ext uri="{FF2B5EF4-FFF2-40B4-BE49-F238E27FC236}">
                <a16:creationId xmlns:a16="http://schemas.microsoft.com/office/drawing/2014/main" id="{B77B6A59-9E0F-B9E6-1383-D2C1DFC793E4}"/>
              </a:ext>
            </a:extLst>
          </p:cNvPr>
          <p:cNvSpPr>
            <a:spLocks noGrp="1"/>
          </p:cNvSpPr>
          <p:nvPr>
            <p:ph type="body" sz="quarter" idx="14" hasCustomPrompt="1"/>
          </p:nvPr>
        </p:nvSpPr>
        <p:spPr>
          <a:xfrm>
            <a:off x="658813" y="390525"/>
            <a:ext cx="6042025" cy="418944"/>
          </a:xfrm>
        </p:spPr>
        <p:txBody>
          <a:bodyPr>
            <a:noAutofit/>
          </a:bodyPr>
          <a:lstStyle>
            <a:lvl1pPr marL="0" indent="0">
              <a:buNone/>
              <a:defRPr sz="2500" b="1">
                <a:solidFill>
                  <a:schemeClr val="bg1">
                    <a:lumMod val="75000"/>
                  </a:schemeClr>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it-IT"/>
              <a:t>SECTION TITLE HEADER</a:t>
            </a:r>
          </a:p>
        </p:txBody>
      </p:sp>
      <p:sp>
        <p:nvSpPr>
          <p:cNvPr id="21" name="Segnaposto testo 7">
            <a:extLst>
              <a:ext uri="{FF2B5EF4-FFF2-40B4-BE49-F238E27FC236}">
                <a16:creationId xmlns:a16="http://schemas.microsoft.com/office/drawing/2014/main" id="{50BA58CF-F4C2-41C1-0B01-F41A4C612674}"/>
              </a:ext>
            </a:extLst>
          </p:cNvPr>
          <p:cNvSpPr>
            <a:spLocks noGrp="1"/>
          </p:cNvSpPr>
          <p:nvPr>
            <p:ph type="body" sz="quarter" idx="15" hasCustomPrompt="1"/>
          </p:nvPr>
        </p:nvSpPr>
        <p:spPr>
          <a:xfrm>
            <a:off x="658814" y="1484784"/>
            <a:ext cx="8005502" cy="1153486"/>
          </a:xfrm>
        </p:spPr>
        <p:txBody>
          <a:bodyPr>
            <a:normAutofit/>
          </a:bodyPr>
          <a:lstStyle>
            <a:lvl1pPr marL="0" indent="0">
              <a:buNone/>
              <a:defRPr sz="3000">
                <a:solidFill>
                  <a:schemeClr val="accent4"/>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it-IT"/>
              <a:t>A. Title </a:t>
            </a:r>
            <a:r>
              <a:rPr lang="it-IT" err="1"/>
              <a:t>here</a:t>
            </a:r>
            <a:endParaRPr lang="it-IT"/>
          </a:p>
        </p:txBody>
      </p:sp>
      <p:sp>
        <p:nvSpPr>
          <p:cNvPr id="22" name="Sottotitolo 2">
            <a:extLst>
              <a:ext uri="{FF2B5EF4-FFF2-40B4-BE49-F238E27FC236}">
                <a16:creationId xmlns:a16="http://schemas.microsoft.com/office/drawing/2014/main" id="{5DB7F841-E9EE-4DE3-A7F6-A89FDC1DADE3}"/>
              </a:ext>
            </a:extLst>
          </p:cNvPr>
          <p:cNvSpPr>
            <a:spLocks noGrp="1"/>
          </p:cNvSpPr>
          <p:nvPr>
            <p:ph type="subTitle" idx="1" hasCustomPrompt="1"/>
          </p:nvPr>
        </p:nvSpPr>
        <p:spPr>
          <a:xfrm>
            <a:off x="653143" y="2668249"/>
            <a:ext cx="7981191" cy="3402350"/>
          </a:xfrm>
          <a:prstGeom prst="rect">
            <a:avLst/>
          </a:prstGeom>
        </p:spPr>
        <p:txBody>
          <a:bodyPr>
            <a:normAutofit/>
          </a:bodyPr>
          <a:lstStyle>
            <a:lvl1pPr marL="0" indent="0" algn="l">
              <a:lnSpc>
                <a:spcPct val="100000"/>
              </a:lnSpc>
              <a:buNone/>
              <a:defRPr lang="it-IT" sz="2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Text </a:t>
            </a:r>
            <a:r>
              <a:rPr lang="it-IT" err="1"/>
              <a:t>here</a:t>
            </a:r>
            <a:r>
              <a:rPr lang="it-IT"/>
              <a:t>, </a:t>
            </a:r>
            <a:r>
              <a:rPr lang="it-IT" err="1"/>
              <a:t>Lorem</a:t>
            </a:r>
            <a:r>
              <a:rPr lang="it-IT"/>
              <a:t> </a:t>
            </a:r>
            <a:r>
              <a:rPr lang="it-IT" err="1"/>
              <a:t>ipsum</a:t>
            </a:r>
            <a:r>
              <a:rPr lang="it-IT"/>
              <a:t>…..</a:t>
            </a:r>
          </a:p>
          <a:p>
            <a:endParaRPr lang="it-IT"/>
          </a:p>
        </p:txBody>
      </p:sp>
    </p:spTree>
    <p:extLst>
      <p:ext uri="{BB962C8B-B14F-4D97-AF65-F5344CB8AC3E}">
        <p14:creationId xmlns:p14="http://schemas.microsoft.com/office/powerpoint/2010/main" val="4131056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CEB4F90-53AF-8EE5-B698-DCD1CCDC9576}"/>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206" t="12672" r="32671" b="29315"/>
          <a:stretch/>
        </p:blipFill>
        <p:spPr>
          <a:xfrm>
            <a:off x="0" y="0"/>
            <a:ext cx="1715784" cy="6858000"/>
          </a:xfrm>
          <a:prstGeom prst="rect">
            <a:avLst/>
          </a:prstGeom>
        </p:spPr>
      </p:pic>
      <p:pic>
        <p:nvPicPr>
          <p:cNvPr id="8" name="Picture 7" descr="A colorful circular pattern on a black background&#10;&#10;Description automatically generated">
            <a:extLst>
              <a:ext uri="{FF2B5EF4-FFF2-40B4-BE49-F238E27FC236}">
                <a16:creationId xmlns:a16="http://schemas.microsoft.com/office/drawing/2014/main" id="{A7A0C2E4-67CC-1829-7DDB-B6BCFA3B1964}"/>
              </a:ext>
            </a:extLst>
          </p:cNvPr>
          <p:cNvPicPr>
            <a:picLocks noChangeAspect="1"/>
          </p:cNvPicPr>
          <p:nvPr userDrawn="1"/>
        </p:nvPicPr>
        <p:blipFill>
          <a:blip r:embed="rId4"/>
          <a:stretch>
            <a:fillRect/>
          </a:stretch>
        </p:blipFill>
        <p:spPr>
          <a:xfrm>
            <a:off x="182933" y="352805"/>
            <a:ext cx="1218408" cy="510795"/>
          </a:xfrm>
          <a:prstGeom prst="rect">
            <a:avLst/>
          </a:prstGeom>
        </p:spPr>
      </p:pic>
      <p:sp>
        <p:nvSpPr>
          <p:cNvPr id="9" name="Rectangle 8">
            <a:extLst>
              <a:ext uri="{FF2B5EF4-FFF2-40B4-BE49-F238E27FC236}">
                <a16:creationId xmlns:a16="http://schemas.microsoft.com/office/drawing/2014/main" id="{F82FE137-E638-D064-E4EA-0763151167B3}"/>
              </a:ext>
            </a:extLst>
          </p:cNvPr>
          <p:cNvSpPr/>
          <p:nvPr userDrawn="1"/>
        </p:nvSpPr>
        <p:spPr>
          <a:xfrm flipH="1">
            <a:off x="1670264" y="0"/>
            <a:ext cx="86617" cy="6858000"/>
          </a:xfrm>
          <a:prstGeom prst="rect">
            <a:avLst/>
          </a:prstGeom>
          <a:solidFill>
            <a:srgbClr val="0090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DBDDDD"/>
              </a:solidFill>
            </a:endParaRPr>
          </a:p>
        </p:txBody>
      </p:sp>
      <p:sp>
        <p:nvSpPr>
          <p:cNvPr id="4" name="Footer Placeholder 4">
            <a:extLst>
              <a:ext uri="{FF2B5EF4-FFF2-40B4-BE49-F238E27FC236}">
                <a16:creationId xmlns:a16="http://schemas.microsoft.com/office/drawing/2014/main" id="{0ED372A6-3205-8556-2481-91C6BEDAB83C}"/>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latin typeface="Source Sans Pro" panose="020B0503030403020204" pitchFamily="34" charset="0"/>
                <a:ea typeface="Source Sans Pro" panose="020B0503030403020204" pitchFamily="34" charset="0"/>
              </a:defRPr>
            </a:lvl1pPr>
          </a:lstStyle>
          <a:p>
            <a:endParaRPr lang="en-US"/>
          </a:p>
        </p:txBody>
      </p:sp>
      <p:sp>
        <p:nvSpPr>
          <p:cNvPr id="5" name="Slide Number Placeholder 5">
            <a:extLst>
              <a:ext uri="{FF2B5EF4-FFF2-40B4-BE49-F238E27FC236}">
                <a16:creationId xmlns:a16="http://schemas.microsoft.com/office/drawing/2014/main" id="{7A9B06C9-B359-175E-CEEF-6FFFBA277588}"/>
              </a:ext>
            </a:extLst>
          </p:cNvPr>
          <p:cNvSpPr>
            <a:spLocks noGrp="1"/>
          </p:cNvSpPr>
          <p:nvPr>
            <p:ph type="sldNum" sz="quarter" idx="12"/>
          </p:nvPr>
        </p:nvSpPr>
        <p:spPr>
          <a:xfrm>
            <a:off x="9219395" y="6356350"/>
            <a:ext cx="2743200" cy="365125"/>
          </a:xfrm>
        </p:spPr>
        <p:txBody>
          <a:bodyPr/>
          <a:lstStyle>
            <a:lvl1pPr>
              <a:defRPr>
                <a:solidFill>
                  <a:schemeClr val="tx1">
                    <a:lumMod val="50000"/>
                    <a:lumOff val="50000"/>
                  </a:schemeClr>
                </a:solidFill>
              </a:defRPr>
            </a:lvl1pPr>
          </a:lstStyle>
          <a:p>
            <a:fld id="{6741668B-BFFE-41D6-9B11-217D031B3D5B}" type="slidenum">
              <a:rPr lang="en-US" smtClean="0"/>
              <a:pPr/>
              <a:t>‹#›</a:t>
            </a:fld>
            <a:endParaRPr lang="en-US"/>
          </a:p>
        </p:txBody>
      </p:sp>
    </p:spTree>
    <p:extLst>
      <p:ext uri="{BB962C8B-B14F-4D97-AF65-F5344CB8AC3E}">
        <p14:creationId xmlns:p14="http://schemas.microsoft.com/office/powerpoint/2010/main" val="2946200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CEB4F90-53AF-8EE5-B698-DCD1CCDC9576}"/>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206" t="12672" r="32671" b="29315"/>
          <a:stretch/>
        </p:blipFill>
        <p:spPr>
          <a:xfrm>
            <a:off x="0" y="0"/>
            <a:ext cx="1715784" cy="6858000"/>
          </a:xfrm>
          <a:prstGeom prst="rect">
            <a:avLst/>
          </a:prstGeom>
        </p:spPr>
      </p:pic>
      <p:pic>
        <p:nvPicPr>
          <p:cNvPr id="8" name="Picture 7" descr="A colorful circular pattern on a black background&#10;&#10;Description automatically generated">
            <a:extLst>
              <a:ext uri="{FF2B5EF4-FFF2-40B4-BE49-F238E27FC236}">
                <a16:creationId xmlns:a16="http://schemas.microsoft.com/office/drawing/2014/main" id="{A7A0C2E4-67CC-1829-7DDB-B6BCFA3B1964}"/>
              </a:ext>
            </a:extLst>
          </p:cNvPr>
          <p:cNvPicPr>
            <a:picLocks noChangeAspect="1"/>
          </p:cNvPicPr>
          <p:nvPr userDrawn="1"/>
        </p:nvPicPr>
        <p:blipFill>
          <a:blip r:embed="rId4"/>
          <a:stretch>
            <a:fillRect/>
          </a:stretch>
        </p:blipFill>
        <p:spPr>
          <a:xfrm>
            <a:off x="182933" y="352805"/>
            <a:ext cx="1218408" cy="510795"/>
          </a:xfrm>
          <a:prstGeom prst="rect">
            <a:avLst/>
          </a:prstGeom>
        </p:spPr>
      </p:pic>
      <p:sp>
        <p:nvSpPr>
          <p:cNvPr id="9" name="Rectangle 8">
            <a:extLst>
              <a:ext uri="{FF2B5EF4-FFF2-40B4-BE49-F238E27FC236}">
                <a16:creationId xmlns:a16="http://schemas.microsoft.com/office/drawing/2014/main" id="{F82FE137-E638-D064-E4EA-0763151167B3}"/>
              </a:ext>
            </a:extLst>
          </p:cNvPr>
          <p:cNvSpPr/>
          <p:nvPr userDrawn="1"/>
        </p:nvSpPr>
        <p:spPr>
          <a:xfrm flipH="1">
            <a:off x="1670264" y="0"/>
            <a:ext cx="86617" cy="6858000"/>
          </a:xfrm>
          <a:prstGeom prst="rect">
            <a:avLst/>
          </a:prstGeom>
          <a:solidFill>
            <a:srgbClr val="0090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DBDDDD"/>
              </a:solidFill>
            </a:endParaRPr>
          </a:p>
        </p:txBody>
      </p:sp>
      <p:sp>
        <p:nvSpPr>
          <p:cNvPr id="4" name="Footer Placeholder 4">
            <a:extLst>
              <a:ext uri="{FF2B5EF4-FFF2-40B4-BE49-F238E27FC236}">
                <a16:creationId xmlns:a16="http://schemas.microsoft.com/office/drawing/2014/main" id="{0ED372A6-3205-8556-2481-91C6BEDAB83C}"/>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latin typeface="Source Sans Pro" panose="020B0503030403020204" pitchFamily="34" charset="0"/>
                <a:ea typeface="Source Sans Pro" panose="020B0503030403020204" pitchFamily="34" charset="0"/>
              </a:defRPr>
            </a:lvl1pPr>
          </a:lstStyle>
          <a:p>
            <a:endParaRPr lang="en-US"/>
          </a:p>
        </p:txBody>
      </p:sp>
      <p:sp>
        <p:nvSpPr>
          <p:cNvPr id="5" name="Slide Number Placeholder 5">
            <a:extLst>
              <a:ext uri="{FF2B5EF4-FFF2-40B4-BE49-F238E27FC236}">
                <a16:creationId xmlns:a16="http://schemas.microsoft.com/office/drawing/2014/main" id="{7A9B06C9-B359-175E-CEEF-6FFFBA277588}"/>
              </a:ext>
            </a:extLst>
          </p:cNvPr>
          <p:cNvSpPr>
            <a:spLocks noGrp="1"/>
          </p:cNvSpPr>
          <p:nvPr>
            <p:ph type="sldNum" sz="quarter" idx="12"/>
          </p:nvPr>
        </p:nvSpPr>
        <p:spPr>
          <a:xfrm>
            <a:off x="9219395" y="6356350"/>
            <a:ext cx="2743200" cy="365125"/>
          </a:xfrm>
        </p:spPr>
        <p:txBody>
          <a:bodyPr/>
          <a:lstStyle>
            <a:lvl1pPr>
              <a:defRPr>
                <a:solidFill>
                  <a:schemeClr val="tx1">
                    <a:lumMod val="50000"/>
                    <a:lumOff val="50000"/>
                  </a:schemeClr>
                </a:solidFill>
              </a:defRPr>
            </a:lvl1pPr>
          </a:lstStyle>
          <a:p>
            <a:fld id="{6741668B-BFFE-41D6-9B11-217D031B3D5B}" type="slidenum">
              <a:rPr lang="en-US" smtClean="0"/>
              <a:pPr/>
              <a:t>‹#›</a:t>
            </a:fld>
            <a:endParaRPr lang="en-US"/>
          </a:p>
        </p:txBody>
      </p:sp>
    </p:spTree>
    <p:extLst>
      <p:ext uri="{BB962C8B-B14F-4D97-AF65-F5344CB8AC3E}">
        <p14:creationId xmlns:p14="http://schemas.microsoft.com/office/powerpoint/2010/main" val="2946200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CEB4F90-53AF-8EE5-B698-DCD1CCDC9576}"/>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206" t="12672" r="32671" b="29315"/>
          <a:stretch/>
        </p:blipFill>
        <p:spPr>
          <a:xfrm>
            <a:off x="0" y="0"/>
            <a:ext cx="1715784" cy="6858000"/>
          </a:xfrm>
          <a:prstGeom prst="rect">
            <a:avLst/>
          </a:prstGeom>
        </p:spPr>
      </p:pic>
      <p:pic>
        <p:nvPicPr>
          <p:cNvPr id="8" name="Picture 7" descr="A colorful circular pattern on a black background&#10;&#10;Description automatically generated">
            <a:extLst>
              <a:ext uri="{FF2B5EF4-FFF2-40B4-BE49-F238E27FC236}">
                <a16:creationId xmlns:a16="http://schemas.microsoft.com/office/drawing/2014/main" id="{A7A0C2E4-67CC-1829-7DDB-B6BCFA3B1964}"/>
              </a:ext>
            </a:extLst>
          </p:cNvPr>
          <p:cNvPicPr>
            <a:picLocks noChangeAspect="1"/>
          </p:cNvPicPr>
          <p:nvPr userDrawn="1"/>
        </p:nvPicPr>
        <p:blipFill>
          <a:blip r:embed="rId4"/>
          <a:stretch>
            <a:fillRect/>
          </a:stretch>
        </p:blipFill>
        <p:spPr>
          <a:xfrm>
            <a:off x="182933" y="352805"/>
            <a:ext cx="1218408" cy="510795"/>
          </a:xfrm>
          <a:prstGeom prst="rect">
            <a:avLst/>
          </a:prstGeom>
        </p:spPr>
      </p:pic>
      <p:sp>
        <p:nvSpPr>
          <p:cNvPr id="9" name="Rectangle 8">
            <a:extLst>
              <a:ext uri="{FF2B5EF4-FFF2-40B4-BE49-F238E27FC236}">
                <a16:creationId xmlns:a16="http://schemas.microsoft.com/office/drawing/2014/main" id="{F82FE137-E638-D064-E4EA-0763151167B3}"/>
              </a:ext>
            </a:extLst>
          </p:cNvPr>
          <p:cNvSpPr/>
          <p:nvPr userDrawn="1"/>
        </p:nvSpPr>
        <p:spPr>
          <a:xfrm flipH="1">
            <a:off x="1670264" y="0"/>
            <a:ext cx="86617" cy="6858000"/>
          </a:xfrm>
          <a:prstGeom prst="rect">
            <a:avLst/>
          </a:prstGeom>
          <a:solidFill>
            <a:srgbClr val="0090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DBDDDD"/>
              </a:solidFill>
            </a:endParaRPr>
          </a:p>
        </p:txBody>
      </p:sp>
      <p:sp>
        <p:nvSpPr>
          <p:cNvPr id="4" name="Footer Placeholder 4">
            <a:extLst>
              <a:ext uri="{FF2B5EF4-FFF2-40B4-BE49-F238E27FC236}">
                <a16:creationId xmlns:a16="http://schemas.microsoft.com/office/drawing/2014/main" id="{0ED372A6-3205-8556-2481-91C6BEDAB83C}"/>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latin typeface="Source Sans Pro" panose="020B0503030403020204" pitchFamily="34" charset="0"/>
                <a:ea typeface="Source Sans Pro" panose="020B0503030403020204" pitchFamily="34" charset="0"/>
              </a:defRPr>
            </a:lvl1pPr>
          </a:lstStyle>
          <a:p>
            <a:endParaRPr lang="en-US"/>
          </a:p>
        </p:txBody>
      </p:sp>
      <p:sp>
        <p:nvSpPr>
          <p:cNvPr id="5" name="Slide Number Placeholder 5">
            <a:extLst>
              <a:ext uri="{FF2B5EF4-FFF2-40B4-BE49-F238E27FC236}">
                <a16:creationId xmlns:a16="http://schemas.microsoft.com/office/drawing/2014/main" id="{7A9B06C9-B359-175E-CEEF-6FFFBA277588}"/>
              </a:ext>
            </a:extLst>
          </p:cNvPr>
          <p:cNvSpPr>
            <a:spLocks noGrp="1"/>
          </p:cNvSpPr>
          <p:nvPr>
            <p:ph type="sldNum" sz="quarter" idx="12"/>
          </p:nvPr>
        </p:nvSpPr>
        <p:spPr>
          <a:xfrm>
            <a:off x="9219395" y="6356350"/>
            <a:ext cx="2743200" cy="365125"/>
          </a:xfrm>
        </p:spPr>
        <p:txBody>
          <a:bodyPr/>
          <a:lstStyle>
            <a:lvl1pPr>
              <a:defRPr>
                <a:solidFill>
                  <a:schemeClr val="tx1">
                    <a:lumMod val="50000"/>
                    <a:lumOff val="50000"/>
                  </a:schemeClr>
                </a:solidFill>
              </a:defRPr>
            </a:lvl1pPr>
          </a:lstStyle>
          <a:p>
            <a:fld id="{6741668B-BFFE-41D6-9B11-217D031B3D5B}" type="slidenum">
              <a:rPr lang="en-US" smtClean="0"/>
              <a:pPr/>
              <a:t>‹#›</a:t>
            </a:fld>
            <a:endParaRPr lang="en-US"/>
          </a:p>
        </p:txBody>
      </p:sp>
    </p:spTree>
    <p:extLst>
      <p:ext uri="{BB962C8B-B14F-4D97-AF65-F5344CB8AC3E}">
        <p14:creationId xmlns:p14="http://schemas.microsoft.com/office/powerpoint/2010/main" val="2946200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CEB4F90-53AF-8EE5-B698-DCD1CCDC9576}"/>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206" t="12672" r="32671" b="29315"/>
          <a:stretch/>
        </p:blipFill>
        <p:spPr>
          <a:xfrm>
            <a:off x="0" y="0"/>
            <a:ext cx="1715784" cy="6858000"/>
          </a:xfrm>
          <a:prstGeom prst="rect">
            <a:avLst/>
          </a:prstGeom>
        </p:spPr>
      </p:pic>
      <p:pic>
        <p:nvPicPr>
          <p:cNvPr id="8" name="Picture 7" descr="A colorful circular pattern on a black background&#10;&#10;Description automatically generated">
            <a:extLst>
              <a:ext uri="{FF2B5EF4-FFF2-40B4-BE49-F238E27FC236}">
                <a16:creationId xmlns:a16="http://schemas.microsoft.com/office/drawing/2014/main" id="{A7A0C2E4-67CC-1829-7DDB-B6BCFA3B1964}"/>
              </a:ext>
            </a:extLst>
          </p:cNvPr>
          <p:cNvPicPr>
            <a:picLocks noChangeAspect="1"/>
          </p:cNvPicPr>
          <p:nvPr userDrawn="1"/>
        </p:nvPicPr>
        <p:blipFill>
          <a:blip r:embed="rId4"/>
          <a:stretch>
            <a:fillRect/>
          </a:stretch>
        </p:blipFill>
        <p:spPr>
          <a:xfrm>
            <a:off x="182933" y="352805"/>
            <a:ext cx="1218408" cy="510795"/>
          </a:xfrm>
          <a:prstGeom prst="rect">
            <a:avLst/>
          </a:prstGeom>
        </p:spPr>
      </p:pic>
      <p:sp>
        <p:nvSpPr>
          <p:cNvPr id="9" name="Rectangle 8">
            <a:extLst>
              <a:ext uri="{FF2B5EF4-FFF2-40B4-BE49-F238E27FC236}">
                <a16:creationId xmlns:a16="http://schemas.microsoft.com/office/drawing/2014/main" id="{F82FE137-E638-D064-E4EA-0763151167B3}"/>
              </a:ext>
            </a:extLst>
          </p:cNvPr>
          <p:cNvSpPr/>
          <p:nvPr userDrawn="1"/>
        </p:nvSpPr>
        <p:spPr>
          <a:xfrm flipH="1">
            <a:off x="1670264" y="0"/>
            <a:ext cx="86617" cy="6858000"/>
          </a:xfrm>
          <a:prstGeom prst="rect">
            <a:avLst/>
          </a:prstGeom>
          <a:solidFill>
            <a:srgbClr val="0090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DBDDDD"/>
              </a:solidFill>
            </a:endParaRPr>
          </a:p>
        </p:txBody>
      </p:sp>
      <p:sp>
        <p:nvSpPr>
          <p:cNvPr id="4" name="Footer Placeholder 4">
            <a:extLst>
              <a:ext uri="{FF2B5EF4-FFF2-40B4-BE49-F238E27FC236}">
                <a16:creationId xmlns:a16="http://schemas.microsoft.com/office/drawing/2014/main" id="{0ED372A6-3205-8556-2481-91C6BEDAB83C}"/>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latin typeface="Source Sans Pro" panose="020B0503030403020204" pitchFamily="34" charset="0"/>
                <a:ea typeface="Source Sans Pro" panose="020B0503030403020204" pitchFamily="34" charset="0"/>
              </a:defRPr>
            </a:lvl1pPr>
          </a:lstStyle>
          <a:p>
            <a:endParaRPr lang="en-US"/>
          </a:p>
        </p:txBody>
      </p:sp>
      <p:sp>
        <p:nvSpPr>
          <p:cNvPr id="5" name="Slide Number Placeholder 5">
            <a:extLst>
              <a:ext uri="{FF2B5EF4-FFF2-40B4-BE49-F238E27FC236}">
                <a16:creationId xmlns:a16="http://schemas.microsoft.com/office/drawing/2014/main" id="{7A9B06C9-B359-175E-CEEF-6FFFBA277588}"/>
              </a:ext>
            </a:extLst>
          </p:cNvPr>
          <p:cNvSpPr>
            <a:spLocks noGrp="1"/>
          </p:cNvSpPr>
          <p:nvPr>
            <p:ph type="sldNum" sz="quarter" idx="12"/>
          </p:nvPr>
        </p:nvSpPr>
        <p:spPr>
          <a:xfrm>
            <a:off x="9219395" y="6356350"/>
            <a:ext cx="2743200" cy="365125"/>
          </a:xfrm>
        </p:spPr>
        <p:txBody>
          <a:bodyPr/>
          <a:lstStyle>
            <a:lvl1pPr>
              <a:defRPr>
                <a:solidFill>
                  <a:schemeClr val="tx1">
                    <a:lumMod val="50000"/>
                    <a:lumOff val="50000"/>
                  </a:schemeClr>
                </a:solidFill>
              </a:defRPr>
            </a:lvl1pPr>
          </a:lstStyle>
          <a:p>
            <a:fld id="{6741668B-BFFE-41D6-9B11-217D031B3D5B}" type="slidenum">
              <a:rPr lang="en-US" smtClean="0"/>
              <a:pPr/>
              <a:t>‹#›</a:t>
            </a:fld>
            <a:endParaRPr lang="en-US"/>
          </a:p>
        </p:txBody>
      </p:sp>
    </p:spTree>
    <p:extLst>
      <p:ext uri="{BB962C8B-B14F-4D97-AF65-F5344CB8AC3E}">
        <p14:creationId xmlns:p14="http://schemas.microsoft.com/office/powerpoint/2010/main" val="2946200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122087B-EB30-E931-B113-10C732C819A3}"/>
              </a:ext>
            </a:extLst>
          </p:cNvPr>
          <p:cNvPicPr>
            <a:picLocks noChangeAspect="1"/>
          </p:cNvPicPr>
          <p:nvPr userDrawn="1"/>
        </p:nvPicPr>
        <p:blipFill>
          <a:blip r:embed="rId2">
            <a:extLst>
              <a:ext uri="{96DAC541-7B7A-43D3-8B79-37D633B846F1}">
                <asvg:svgBlip xmlns:asvg="http://schemas.microsoft.com/office/drawing/2016/SVG/main" r:embed="rId3"/>
              </a:ext>
            </a:extLst>
          </a:blip>
          <a:srcRect l="28643" t="20610" r="20198" b="32681"/>
          <a:stretch/>
        </p:blipFill>
        <p:spPr>
          <a:xfrm>
            <a:off x="0" y="1"/>
            <a:ext cx="12192000" cy="6858000"/>
          </a:xfrm>
          <a:prstGeom prst="rect">
            <a:avLst/>
          </a:prstGeom>
        </p:spPr>
      </p:pic>
      <p:pic>
        <p:nvPicPr>
          <p:cNvPr id="8" name="Picture 7" descr="A colorful circular pattern on a black background&#10;&#10;Description automatically generated">
            <a:extLst>
              <a:ext uri="{FF2B5EF4-FFF2-40B4-BE49-F238E27FC236}">
                <a16:creationId xmlns:a16="http://schemas.microsoft.com/office/drawing/2014/main" id="{FA54BEDB-5BAC-5580-F7FC-79800498E148}"/>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9880232" y="5791200"/>
            <a:ext cx="2059960" cy="863600"/>
          </a:xfrm>
          <a:prstGeom prst="rect">
            <a:avLst/>
          </a:prstGeom>
        </p:spPr>
      </p:pic>
      <p:sp>
        <p:nvSpPr>
          <p:cNvPr id="2" name="Title 1">
            <a:extLst>
              <a:ext uri="{FF2B5EF4-FFF2-40B4-BE49-F238E27FC236}">
                <a16:creationId xmlns:a16="http://schemas.microsoft.com/office/drawing/2014/main" id="{95C1CE41-8EED-3B9C-D53F-8738CA8B4BCC}"/>
              </a:ext>
            </a:extLst>
          </p:cNvPr>
          <p:cNvSpPr>
            <a:spLocks noGrp="1"/>
          </p:cNvSpPr>
          <p:nvPr>
            <p:ph type="title" hasCustomPrompt="1"/>
          </p:nvPr>
        </p:nvSpPr>
        <p:spPr>
          <a:xfrm>
            <a:off x="2799930" y="1564404"/>
            <a:ext cx="7603641" cy="2852737"/>
          </a:xfrm>
        </p:spPr>
        <p:txBody>
          <a:bodyPr anchor="b">
            <a:normAutofit/>
          </a:bodyPr>
          <a:lstStyle>
            <a:lvl1pPr>
              <a:defRPr sz="5500"/>
            </a:lvl1pPr>
          </a:lstStyle>
          <a:p>
            <a:r>
              <a:rPr lang="en-US"/>
              <a:t>CLICK TO</a:t>
            </a:r>
            <a:br>
              <a:rPr lang="en-US"/>
            </a:br>
            <a:r>
              <a:rPr lang="en-US"/>
              <a:t>ADD </a:t>
            </a:r>
            <a:br>
              <a:rPr lang="en-US"/>
            </a:br>
            <a:r>
              <a:rPr lang="en-US"/>
              <a:t>TITLE</a:t>
            </a:r>
          </a:p>
        </p:txBody>
      </p:sp>
      <p:sp>
        <p:nvSpPr>
          <p:cNvPr id="3" name="Text Placeholder 2">
            <a:extLst>
              <a:ext uri="{FF2B5EF4-FFF2-40B4-BE49-F238E27FC236}">
                <a16:creationId xmlns:a16="http://schemas.microsoft.com/office/drawing/2014/main" id="{359FE778-9833-6C38-4829-087CA0E716B3}"/>
              </a:ext>
            </a:extLst>
          </p:cNvPr>
          <p:cNvSpPr>
            <a:spLocks noGrp="1"/>
          </p:cNvSpPr>
          <p:nvPr>
            <p:ph type="body" idx="1" hasCustomPrompt="1"/>
          </p:nvPr>
        </p:nvSpPr>
        <p:spPr>
          <a:xfrm>
            <a:off x="2799929" y="4693112"/>
            <a:ext cx="3867318" cy="1426816"/>
          </a:xfrm>
        </p:spPr>
        <p:txBody>
          <a:bodyPr>
            <a:normAutofit/>
          </a:bodyPr>
          <a:lstStyle>
            <a:lvl1pPr marL="0" indent="0">
              <a:buNone/>
              <a:defRPr sz="2200">
                <a:solidFill>
                  <a:srgbClr val="008DB9"/>
                </a:solidFill>
                <a:latin typeface="Source Sans Pro Semibold" panose="020B0603030403020204" pitchFamily="34" charset="0"/>
                <a:ea typeface="Source Sans Pro Semibold" panose="020B0603030403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ADD LABEL</a:t>
            </a:r>
          </a:p>
        </p:txBody>
      </p:sp>
      <p:sp>
        <p:nvSpPr>
          <p:cNvPr id="14" name="Text Placeholder 2">
            <a:extLst>
              <a:ext uri="{FF2B5EF4-FFF2-40B4-BE49-F238E27FC236}">
                <a16:creationId xmlns:a16="http://schemas.microsoft.com/office/drawing/2014/main" id="{A47AC14F-58C4-006C-F194-5D7F9DBF2873}"/>
              </a:ext>
            </a:extLst>
          </p:cNvPr>
          <p:cNvSpPr>
            <a:spLocks noGrp="1"/>
          </p:cNvSpPr>
          <p:nvPr>
            <p:ph type="body" idx="10" hasCustomPrompt="1"/>
          </p:nvPr>
        </p:nvSpPr>
        <p:spPr>
          <a:xfrm>
            <a:off x="1395508" y="2067379"/>
            <a:ext cx="1491834" cy="768056"/>
          </a:xfrm>
        </p:spPr>
        <p:txBody>
          <a:bodyPr>
            <a:normAutofit/>
          </a:bodyPr>
          <a:lstStyle>
            <a:lvl1pPr marL="0" indent="0" algn="ctr">
              <a:buNone/>
              <a:defRPr sz="5500">
                <a:solidFill>
                  <a:srgbClr val="008DB9"/>
                </a:solidFill>
                <a:latin typeface="Source Sans Pro Bold" panose="020B0703030403020204" pitchFamily="34" charset="0"/>
                <a:ea typeface="Source Sans Pro Bold" panose="020B0703030403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01</a:t>
            </a:r>
          </a:p>
        </p:txBody>
      </p:sp>
    </p:spTree>
    <p:extLst>
      <p:ext uri="{BB962C8B-B14F-4D97-AF65-F5344CB8AC3E}">
        <p14:creationId xmlns:p14="http://schemas.microsoft.com/office/powerpoint/2010/main" val="5619199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E0C7C36B-3D65-FE30-9B07-27629AC422F0}"/>
              </a:ext>
            </a:extLst>
          </p:cNvPr>
          <p:cNvPicPr>
            <a:picLocks noChangeAspect="1"/>
          </p:cNvPicPr>
          <p:nvPr userDrawn="1"/>
        </p:nvPicPr>
        <p:blipFill>
          <a:blip r:embed="rId2">
            <a:extLst>
              <a:ext uri="{96DAC541-7B7A-43D3-8B79-37D633B846F1}">
                <asvg:svgBlip xmlns:asvg="http://schemas.microsoft.com/office/drawing/2016/SVG/main" r:embed="rId3"/>
              </a:ext>
            </a:extLst>
          </a:blip>
          <a:srcRect l="43033" t="10040" r="-3347" b="23548"/>
          <a:stretch/>
        </p:blipFill>
        <p:spPr>
          <a:xfrm>
            <a:off x="-6856308" y="-3076530"/>
            <a:ext cx="24034916" cy="14810990"/>
          </a:xfrm>
          <a:prstGeom prst="rect">
            <a:avLst/>
          </a:prstGeom>
        </p:spPr>
      </p:pic>
      <p:pic>
        <p:nvPicPr>
          <p:cNvPr id="8" name="Picture 7" descr="A colorful circular pattern on a black background&#10;&#10;Description automatically generated">
            <a:extLst>
              <a:ext uri="{FF2B5EF4-FFF2-40B4-BE49-F238E27FC236}">
                <a16:creationId xmlns:a16="http://schemas.microsoft.com/office/drawing/2014/main" id="{FA54BEDB-5BAC-5580-F7FC-79800498E148}"/>
              </a:ext>
            </a:extLst>
          </p:cNvPr>
          <p:cNvPicPr>
            <a:picLocks noChangeAspect="1"/>
          </p:cNvPicPr>
          <p:nvPr userDrawn="1"/>
        </p:nvPicPr>
        <p:blipFill>
          <a:blip r:embed="rId4"/>
          <a:stretch>
            <a:fillRect/>
          </a:stretch>
        </p:blipFill>
        <p:spPr>
          <a:xfrm>
            <a:off x="9880232" y="5791200"/>
            <a:ext cx="2059960" cy="863600"/>
          </a:xfrm>
          <a:prstGeom prst="rect">
            <a:avLst/>
          </a:prstGeom>
        </p:spPr>
      </p:pic>
      <p:sp>
        <p:nvSpPr>
          <p:cNvPr id="2" name="Title 1">
            <a:extLst>
              <a:ext uri="{FF2B5EF4-FFF2-40B4-BE49-F238E27FC236}">
                <a16:creationId xmlns:a16="http://schemas.microsoft.com/office/drawing/2014/main" id="{95C1CE41-8EED-3B9C-D53F-8738CA8B4BCC}"/>
              </a:ext>
            </a:extLst>
          </p:cNvPr>
          <p:cNvSpPr>
            <a:spLocks noGrp="1"/>
          </p:cNvSpPr>
          <p:nvPr>
            <p:ph type="title" hasCustomPrompt="1"/>
          </p:nvPr>
        </p:nvSpPr>
        <p:spPr>
          <a:xfrm>
            <a:off x="2799929" y="1564403"/>
            <a:ext cx="7603641" cy="2852737"/>
          </a:xfrm>
        </p:spPr>
        <p:txBody>
          <a:bodyPr anchor="b">
            <a:normAutofit/>
          </a:bodyPr>
          <a:lstStyle>
            <a:lvl1pPr>
              <a:defRPr sz="5500"/>
            </a:lvl1pPr>
          </a:lstStyle>
          <a:p>
            <a:r>
              <a:rPr lang="en-US"/>
              <a:t>CLICK TO</a:t>
            </a:r>
            <a:br>
              <a:rPr lang="en-US"/>
            </a:br>
            <a:r>
              <a:rPr lang="en-US"/>
              <a:t>ADD </a:t>
            </a:r>
            <a:br>
              <a:rPr lang="en-US"/>
            </a:br>
            <a:r>
              <a:rPr lang="en-US"/>
              <a:t>TITLE</a:t>
            </a:r>
          </a:p>
        </p:txBody>
      </p:sp>
      <p:sp>
        <p:nvSpPr>
          <p:cNvPr id="3" name="Text Placeholder 2">
            <a:extLst>
              <a:ext uri="{FF2B5EF4-FFF2-40B4-BE49-F238E27FC236}">
                <a16:creationId xmlns:a16="http://schemas.microsoft.com/office/drawing/2014/main" id="{359FE778-9833-6C38-4829-087CA0E716B3}"/>
              </a:ext>
            </a:extLst>
          </p:cNvPr>
          <p:cNvSpPr>
            <a:spLocks noGrp="1"/>
          </p:cNvSpPr>
          <p:nvPr>
            <p:ph type="body" idx="1" hasCustomPrompt="1"/>
          </p:nvPr>
        </p:nvSpPr>
        <p:spPr>
          <a:xfrm>
            <a:off x="2799929" y="4693112"/>
            <a:ext cx="3867318" cy="1426816"/>
          </a:xfrm>
        </p:spPr>
        <p:txBody>
          <a:bodyPr>
            <a:normAutofit/>
          </a:bodyPr>
          <a:lstStyle>
            <a:lvl1pPr marL="0" indent="0">
              <a:buNone/>
              <a:defRPr sz="2200">
                <a:solidFill>
                  <a:srgbClr val="008DB9"/>
                </a:solidFill>
                <a:latin typeface="Source Sans Pro Semibold" panose="020B0603030403020204" pitchFamily="34" charset="0"/>
                <a:ea typeface="Source Sans Pro Semibold" panose="020B0603030403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ADD LABEL</a:t>
            </a:r>
          </a:p>
        </p:txBody>
      </p:sp>
      <p:sp>
        <p:nvSpPr>
          <p:cNvPr id="14" name="Text Placeholder 2">
            <a:extLst>
              <a:ext uri="{FF2B5EF4-FFF2-40B4-BE49-F238E27FC236}">
                <a16:creationId xmlns:a16="http://schemas.microsoft.com/office/drawing/2014/main" id="{A47AC14F-58C4-006C-F194-5D7F9DBF2873}"/>
              </a:ext>
            </a:extLst>
          </p:cNvPr>
          <p:cNvSpPr>
            <a:spLocks noGrp="1"/>
          </p:cNvSpPr>
          <p:nvPr>
            <p:ph type="body" idx="10" hasCustomPrompt="1"/>
          </p:nvPr>
        </p:nvSpPr>
        <p:spPr>
          <a:xfrm>
            <a:off x="1395508" y="2067379"/>
            <a:ext cx="1491834" cy="768056"/>
          </a:xfrm>
        </p:spPr>
        <p:txBody>
          <a:bodyPr>
            <a:normAutofit/>
          </a:bodyPr>
          <a:lstStyle>
            <a:lvl1pPr marL="0" indent="0" algn="ctr">
              <a:buNone/>
              <a:defRPr sz="5500">
                <a:solidFill>
                  <a:srgbClr val="008DB9"/>
                </a:solidFill>
                <a:latin typeface="Source Sans Pro Bold" panose="020B0703030403020204" pitchFamily="34" charset="0"/>
                <a:ea typeface="Source Sans Pro Bold" panose="020B0703030403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01</a:t>
            </a:r>
          </a:p>
        </p:txBody>
      </p:sp>
      <p:sp>
        <p:nvSpPr>
          <p:cNvPr id="4" name="Footer Placeholder 4">
            <a:extLst>
              <a:ext uri="{FF2B5EF4-FFF2-40B4-BE49-F238E27FC236}">
                <a16:creationId xmlns:a16="http://schemas.microsoft.com/office/drawing/2014/main" id="{10E06B51-E42C-B330-3895-25E0DDF3BC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Source Sans Pro" panose="020B0503030403020204" pitchFamily="34" charset="0"/>
                <a:ea typeface="Source Sans Pro" panose="020B0503030403020204" pitchFamily="34" charset="0"/>
              </a:defRPr>
            </a:lvl1pPr>
          </a:lstStyle>
          <a:p>
            <a:endParaRPr lang="en-US"/>
          </a:p>
        </p:txBody>
      </p:sp>
      <p:sp>
        <p:nvSpPr>
          <p:cNvPr id="5" name="Slide Number Placeholder 5">
            <a:extLst>
              <a:ext uri="{FF2B5EF4-FFF2-40B4-BE49-F238E27FC236}">
                <a16:creationId xmlns:a16="http://schemas.microsoft.com/office/drawing/2014/main" id="{76423FFD-EF27-26CE-8F66-2B5EFE389EB9}"/>
              </a:ext>
            </a:extLst>
          </p:cNvPr>
          <p:cNvSpPr>
            <a:spLocks noGrp="1"/>
          </p:cNvSpPr>
          <p:nvPr>
            <p:ph type="sldNum" sz="quarter" idx="4"/>
          </p:nvPr>
        </p:nvSpPr>
        <p:spPr>
          <a:xfrm>
            <a:off x="190203" y="6356350"/>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latin typeface="Source Sans Pro" panose="020B0503030403020204" pitchFamily="34" charset="0"/>
                <a:ea typeface="Source Sans Pro" panose="020B0503030403020204" pitchFamily="34" charset="0"/>
              </a:defRPr>
            </a:lvl1pPr>
          </a:lstStyle>
          <a:p>
            <a:fld id="{6741668B-BFFE-41D6-9B11-217D031B3D5B}" type="slidenum">
              <a:rPr lang="en-US" smtClean="0"/>
              <a:pPr/>
              <a:t>‹#›</a:t>
            </a:fld>
            <a:endParaRPr lang="en-US"/>
          </a:p>
        </p:txBody>
      </p:sp>
    </p:spTree>
    <p:extLst>
      <p:ext uri="{BB962C8B-B14F-4D97-AF65-F5344CB8AC3E}">
        <p14:creationId xmlns:p14="http://schemas.microsoft.com/office/powerpoint/2010/main" val="5619199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CEB4F90-53AF-8EE5-B698-DCD1CCDC9576}"/>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206" t="12672" r="32671" b="29315"/>
          <a:stretch/>
        </p:blipFill>
        <p:spPr>
          <a:xfrm>
            <a:off x="0" y="0"/>
            <a:ext cx="1715784" cy="6858000"/>
          </a:xfrm>
          <a:prstGeom prst="rect">
            <a:avLst/>
          </a:prstGeom>
        </p:spPr>
      </p:pic>
      <p:pic>
        <p:nvPicPr>
          <p:cNvPr id="8" name="Picture 7" descr="A colorful circular pattern on a black background&#10;&#10;Description automatically generated">
            <a:extLst>
              <a:ext uri="{FF2B5EF4-FFF2-40B4-BE49-F238E27FC236}">
                <a16:creationId xmlns:a16="http://schemas.microsoft.com/office/drawing/2014/main" id="{A7A0C2E4-67CC-1829-7DDB-B6BCFA3B1964}"/>
              </a:ext>
            </a:extLst>
          </p:cNvPr>
          <p:cNvPicPr>
            <a:picLocks noChangeAspect="1"/>
          </p:cNvPicPr>
          <p:nvPr userDrawn="1"/>
        </p:nvPicPr>
        <p:blipFill>
          <a:blip r:embed="rId4"/>
          <a:stretch>
            <a:fillRect/>
          </a:stretch>
        </p:blipFill>
        <p:spPr>
          <a:xfrm>
            <a:off x="182933" y="352805"/>
            <a:ext cx="1218408" cy="510795"/>
          </a:xfrm>
          <a:prstGeom prst="rect">
            <a:avLst/>
          </a:prstGeom>
        </p:spPr>
      </p:pic>
      <p:sp>
        <p:nvSpPr>
          <p:cNvPr id="9" name="Rectangle 8">
            <a:extLst>
              <a:ext uri="{FF2B5EF4-FFF2-40B4-BE49-F238E27FC236}">
                <a16:creationId xmlns:a16="http://schemas.microsoft.com/office/drawing/2014/main" id="{F82FE137-E638-D064-E4EA-0763151167B3}"/>
              </a:ext>
            </a:extLst>
          </p:cNvPr>
          <p:cNvSpPr/>
          <p:nvPr userDrawn="1"/>
        </p:nvSpPr>
        <p:spPr>
          <a:xfrm flipH="1">
            <a:off x="1670264" y="0"/>
            <a:ext cx="86617" cy="6858000"/>
          </a:xfrm>
          <a:prstGeom prst="rect">
            <a:avLst/>
          </a:prstGeom>
          <a:solidFill>
            <a:srgbClr val="0090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DBDDDD"/>
              </a:solidFill>
            </a:endParaRPr>
          </a:p>
        </p:txBody>
      </p:sp>
      <p:sp>
        <p:nvSpPr>
          <p:cNvPr id="4" name="Footer Placeholder 4">
            <a:extLst>
              <a:ext uri="{FF2B5EF4-FFF2-40B4-BE49-F238E27FC236}">
                <a16:creationId xmlns:a16="http://schemas.microsoft.com/office/drawing/2014/main" id="{0ED372A6-3205-8556-2481-91C6BEDAB83C}"/>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latin typeface="Source Sans Pro" panose="020B0503030403020204" pitchFamily="34" charset="0"/>
                <a:ea typeface="Source Sans Pro" panose="020B0503030403020204" pitchFamily="34" charset="0"/>
              </a:defRPr>
            </a:lvl1pPr>
          </a:lstStyle>
          <a:p>
            <a:endParaRPr lang="en-US"/>
          </a:p>
        </p:txBody>
      </p:sp>
      <p:sp>
        <p:nvSpPr>
          <p:cNvPr id="5" name="Slide Number Placeholder 5">
            <a:extLst>
              <a:ext uri="{FF2B5EF4-FFF2-40B4-BE49-F238E27FC236}">
                <a16:creationId xmlns:a16="http://schemas.microsoft.com/office/drawing/2014/main" id="{7A9B06C9-B359-175E-CEEF-6FFFBA277588}"/>
              </a:ext>
            </a:extLst>
          </p:cNvPr>
          <p:cNvSpPr>
            <a:spLocks noGrp="1"/>
          </p:cNvSpPr>
          <p:nvPr>
            <p:ph type="sldNum" sz="quarter" idx="12"/>
          </p:nvPr>
        </p:nvSpPr>
        <p:spPr>
          <a:xfrm>
            <a:off x="9219395" y="6356350"/>
            <a:ext cx="2743200" cy="365125"/>
          </a:xfrm>
        </p:spPr>
        <p:txBody>
          <a:bodyPr/>
          <a:lstStyle>
            <a:lvl1pPr>
              <a:defRPr>
                <a:solidFill>
                  <a:schemeClr val="tx1">
                    <a:lumMod val="50000"/>
                    <a:lumOff val="50000"/>
                  </a:schemeClr>
                </a:solidFill>
              </a:defRPr>
            </a:lvl1pPr>
          </a:lstStyle>
          <a:p>
            <a:fld id="{6741668B-BFFE-41D6-9B11-217D031B3D5B}" type="slidenum">
              <a:rPr lang="en-US" smtClean="0"/>
              <a:pPr/>
              <a:t>‹#›</a:t>
            </a:fld>
            <a:endParaRPr lang="en-US"/>
          </a:p>
        </p:txBody>
      </p:sp>
    </p:spTree>
    <p:extLst>
      <p:ext uri="{BB962C8B-B14F-4D97-AF65-F5344CB8AC3E}">
        <p14:creationId xmlns:p14="http://schemas.microsoft.com/office/powerpoint/2010/main" val="29462004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E0C7C36B-3D65-FE30-9B07-27629AC422F0}"/>
              </a:ext>
            </a:extLst>
          </p:cNvPr>
          <p:cNvPicPr>
            <a:picLocks noChangeAspect="1"/>
          </p:cNvPicPr>
          <p:nvPr userDrawn="1"/>
        </p:nvPicPr>
        <p:blipFill>
          <a:blip r:embed="rId2">
            <a:extLst>
              <a:ext uri="{96DAC541-7B7A-43D3-8B79-37D633B846F1}">
                <asvg:svgBlip xmlns:asvg="http://schemas.microsoft.com/office/drawing/2016/SVG/main" r:embed="rId3"/>
              </a:ext>
            </a:extLst>
          </a:blip>
          <a:srcRect l="43033" t="10040" r="-3347" b="23548"/>
          <a:stretch/>
        </p:blipFill>
        <p:spPr>
          <a:xfrm>
            <a:off x="-6856308" y="-3076530"/>
            <a:ext cx="24034916" cy="14810990"/>
          </a:xfrm>
          <a:prstGeom prst="rect">
            <a:avLst/>
          </a:prstGeom>
        </p:spPr>
      </p:pic>
      <p:pic>
        <p:nvPicPr>
          <p:cNvPr id="8" name="Picture 7" descr="A colorful circular pattern on a black background&#10;&#10;Description automatically generated">
            <a:extLst>
              <a:ext uri="{FF2B5EF4-FFF2-40B4-BE49-F238E27FC236}">
                <a16:creationId xmlns:a16="http://schemas.microsoft.com/office/drawing/2014/main" id="{FA54BEDB-5BAC-5580-F7FC-79800498E148}"/>
              </a:ext>
            </a:extLst>
          </p:cNvPr>
          <p:cNvPicPr>
            <a:picLocks noChangeAspect="1"/>
          </p:cNvPicPr>
          <p:nvPr userDrawn="1"/>
        </p:nvPicPr>
        <p:blipFill>
          <a:blip r:embed="rId4"/>
          <a:stretch>
            <a:fillRect/>
          </a:stretch>
        </p:blipFill>
        <p:spPr>
          <a:xfrm>
            <a:off x="9880232" y="5791200"/>
            <a:ext cx="2059960" cy="863600"/>
          </a:xfrm>
          <a:prstGeom prst="rect">
            <a:avLst/>
          </a:prstGeom>
        </p:spPr>
      </p:pic>
      <p:sp>
        <p:nvSpPr>
          <p:cNvPr id="2" name="Title 1">
            <a:extLst>
              <a:ext uri="{FF2B5EF4-FFF2-40B4-BE49-F238E27FC236}">
                <a16:creationId xmlns:a16="http://schemas.microsoft.com/office/drawing/2014/main" id="{95C1CE41-8EED-3B9C-D53F-8738CA8B4BCC}"/>
              </a:ext>
            </a:extLst>
          </p:cNvPr>
          <p:cNvSpPr>
            <a:spLocks noGrp="1"/>
          </p:cNvSpPr>
          <p:nvPr>
            <p:ph type="title" hasCustomPrompt="1"/>
          </p:nvPr>
        </p:nvSpPr>
        <p:spPr>
          <a:xfrm>
            <a:off x="2799929" y="1564403"/>
            <a:ext cx="7603641" cy="2852737"/>
          </a:xfrm>
        </p:spPr>
        <p:txBody>
          <a:bodyPr anchor="b">
            <a:normAutofit/>
          </a:bodyPr>
          <a:lstStyle>
            <a:lvl1pPr>
              <a:defRPr sz="5500"/>
            </a:lvl1pPr>
          </a:lstStyle>
          <a:p>
            <a:r>
              <a:rPr lang="en-US"/>
              <a:t>CLICK TO</a:t>
            </a:r>
            <a:br>
              <a:rPr lang="en-US"/>
            </a:br>
            <a:r>
              <a:rPr lang="en-US"/>
              <a:t>ADD </a:t>
            </a:r>
            <a:br>
              <a:rPr lang="en-US"/>
            </a:br>
            <a:r>
              <a:rPr lang="en-US"/>
              <a:t>TITLE</a:t>
            </a:r>
          </a:p>
        </p:txBody>
      </p:sp>
      <p:sp>
        <p:nvSpPr>
          <p:cNvPr id="3" name="Text Placeholder 2">
            <a:extLst>
              <a:ext uri="{FF2B5EF4-FFF2-40B4-BE49-F238E27FC236}">
                <a16:creationId xmlns:a16="http://schemas.microsoft.com/office/drawing/2014/main" id="{359FE778-9833-6C38-4829-087CA0E716B3}"/>
              </a:ext>
            </a:extLst>
          </p:cNvPr>
          <p:cNvSpPr>
            <a:spLocks noGrp="1"/>
          </p:cNvSpPr>
          <p:nvPr>
            <p:ph type="body" idx="1" hasCustomPrompt="1"/>
          </p:nvPr>
        </p:nvSpPr>
        <p:spPr>
          <a:xfrm>
            <a:off x="2799929" y="4693112"/>
            <a:ext cx="3867318" cy="1426816"/>
          </a:xfrm>
        </p:spPr>
        <p:txBody>
          <a:bodyPr>
            <a:normAutofit/>
          </a:bodyPr>
          <a:lstStyle>
            <a:lvl1pPr marL="0" indent="0">
              <a:buNone/>
              <a:defRPr sz="2200">
                <a:solidFill>
                  <a:srgbClr val="008DB9"/>
                </a:solidFill>
                <a:latin typeface="Source Sans Pro Semibold" panose="020B0603030403020204" pitchFamily="34" charset="0"/>
                <a:ea typeface="Source Sans Pro Semibold" panose="020B0603030403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ADD LABEL</a:t>
            </a:r>
          </a:p>
        </p:txBody>
      </p:sp>
      <p:sp>
        <p:nvSpPr>
          <p:cNvPr id="14" name="Text Placeholder 2">
            <a:extLst>
              <a:ext uri="{FF2B5EF4-FFF2-40B4-BE49-F238E27FC236}">
                <a16:creationId xmlns:a16="http://schemas.microsoft.com/office/drawing/2014/main" id="{A47AC14F-58C4-006C-F194-5D7F9DBF2873}"/>
              </a:ext>
            </a:extLst>
          </p:cNvPr>
          <p:cNvSpPr>
            <a:spLocks noGrp="1"/>
          </p:cNvSpPr>
          <p:nvPr>
            <p:ph type="body" idx="10" hasCustomPrompt="1"/>
          </p:nvPr>
        </p:nvSpPr>
        <p:spPr>
          <a:xfrm>
            <a:off x="1395508" y="2067379"/>
            <a:ext cx="1491834" cy="768056"/>
          </a:xfrm>
        </p:spPr>
        <p:txBody>
          <a:bodyPr>
            <a:normAutofit/>
          </a:bodyPr>
          <a:lstStyle>
            <a:lvl1pPr marL="0" indent="0" algn="ctr">
              <a:buNone/>
              <a:defRPr sz="5500">
                <a:solidFill>
                  <a:srgbClr val="008DB9"/>
                </a:solidFill>
                <a:latin typeface="Source Sans Pro Bold" panose="020B0703030403020204" pitchFamily="34" charset="0"/>
                <a:ea typeface="Source Sans Pro Bold" panose="020B0703030403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01</a:t>
            </a:r>
          </a:p>
        </p:txBody>
      </p:sp>
      <p:sp>
        <p:nvSpPr>
          <p:cNvPr id="4" name="Footer Placeholder 4">
            <a:extLst>
              <a:ext uri="{FF2B5EF4-FFF2-40B4-BE49-F238E27FC236}">
                <a16:creationId xmlns:a16="http://schemas.microsoft.com/office/drawing/2014/main" id="{10E06B51-E42C-B330-3895-25E0DDF3BC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Source Sans Pro" panose="020B0503030403020204" pitchFamily="34" charset="0"/>
                <a:ea typeface="Source Sans Pro" panose="020B0503030403020204" pitchFamily="34" charset="0"/>
              </a:defRPr>
            </a:lvl1pPr>
          </a:lstStyle>
          <a:p>
            <a:endParaRPr lang="en-US"/>
          </a:p>
        </p:txBody>
      </p:sp>
      <p:sp>
        <p:nvSpPr>
          <p:cNvPr id="5" name="Slide Number Placeholder 5">
            <a:extLst>
              <a:ext uri="{FF2B5EF4-FFF2-40B4-BE49-F238E27FC236}">
                <a16:creationId xmlns:a16="http://schemas.microsoft.com/office/drawing/2014/main" id="{76423FFD-EF27-26CE-8F66-2B5EFE389EB9}"/>
              </a:ext>
            </a:extLst>
          </p:cNvPr>
          <p:cNvSpPr>
            <a:spLocks noGrp="1"/>
          </p:cNvSpPr>
          <p:nvPr>
            <p:ph type="sldNum" sz="quarter" idx="4"/>
          </p:nvPr>
        </p:nvSpPr>
        <p:spPr>
          <a:xfrm>
            <a:off x="190203" y="6356350"/>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latin typeface="Source Sans Pro" panose="020B0503030403020204" pitchFamily="34" charset="0"/>
                <a:ea typeface="Source Sans Pro" panose="020B0503030403020204" pitchFamily="34" charset="0"/>
              </a:defRPr>
            </a:lvl1pPr>
          </a:lstStyle>
          <a:p>
            <a:fld id="{6741668B-BFFE-41D6-9B11-217D031B3D5B}" type="slidenum">
              <a:rPr lang="en-US" smtClean="0"/>
              <a:pPr/>
              <a:t>‹#›</a:t>
            </a:fld>
            <a:endParaRPr lang="en-US"/>
          </a:p>
        </p:txBody>
      </p:sp>
    </p:spTree>
    <p:extLst>
      <p:ext uri="{BB962C8B-B14F-4D97-AF65-F5344CB8AC3E}">
        <p14:creationId xmlns:p14="http://schemas.microsoft.com/office/powerpoint/2010/main" val="5619199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CEB4F90-53AF-8EE5-B698-DCD1CCDC9576}"/>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206" t="12672" r="32671" b="29315"/>
          <a:stretch/>
        </p:blipFill>
        <p:spPr>
          <a:xfrm>
            <a:off x="0" y="0"/>
            <a:ext cx="1715784" cy="6858000"/>
          </a:xfrm>
          <a:prstGeom prst="rect">
            <a:avLst/>
          </a:prstGeom>
        </p:spPr>
      </p:pic>
      <p:pic>
        <p:nvPicPr>
          <p:cNvPr id="8" name="Picture 7" descr="A colorful circular pattern on a black background&#10;&#10;Description automatically generated">
            <a:extLst>
              <a:ext uri="{FF2B5EF4-FFF2-40B4-BE49-F238E27FC236}">
                <a16:creationId xmlns:a16="http://schemas.microsoft.com/office/drawing/2014/main" id="{A7A0C2E4-67CC-1829-7DDB-B6BCFA3B1964}"/>
              </a:ext>
            </a:extLst>
          </p:cNvPr>
          <p:cNvPicPr>
            <a:picLocks noChangeAspect="1"/>
          </p:cNvPicPr>
          <p:nvPr userDrawn="1"/>
        </p:nvPicPr>
        <p:blipFill>
          <a:blip r:embed="rId4"/>
          <a:stretch>
            <a:fillRect/>
          </a:stretch>
        </p:blipFill>
        <p:spPr>
          <a:xfrm>
            <a:off x="182933" y="352805"/>
            <a:ext cx="1218408" cy="510795"/>
          </a:xfrm>
          <a:prstGeom prst="rect">
            <a:avLst/>
          </a:prstGeom>
        </p:spPr>
      </p:pic>
      <p:sp>
        <p:nvSpPr>
          <p:cNvPr id="9" name="Rectangle 8">
            <a:extLst>
              <a:ext uri="{FF2B5EF4-FFF2-40B4-BE49-F238E27FC236}">
                <a16:creationId xmlns:a16="http://schemas.microsoft.com/office/drawing/2014/main" id="{F82FE137-E638-D064-E4EA-0763151167B3}"/>
              </a:ext>
            </a:extLst>
          </p:cNvPr>
          <p:cNvSpPr/>
          <p:nvPr userDrawn="1"/>
        </p:nvSpPr>
        <p:spPr>
          <a:xfrm flipH="1">
            <a:off x="1670264" y="0"/>
            <a:ext cx="86617" cy="6858000"/>
          </a:xfrm>
          <a:prstGeom prst="rect">
            <a:avLst/>
          </a:prstGeom>
          <a:solidFill>
            <a:srgbClr val="0090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DBDDDD"/>
              </a:solidFill>
            </a:endParaRPr>
          </a:p>
        </p:txBody>
      </p:sp>
      <p:sp>
        <p:nvSpPr>
          <p:cNvPr id="4" name="Footer Placeholder 4">
            <a:extLst>
              <a:ext uri="{FF2B5EF4-FFF2-40B4-BE49-F238E27FC236}">
                <a16:creationId xmlns:a16="http://schemas.microsoft.com/office/drawing/2014/main" id="{0ED372A6-3205-8556-2481-91C6BEDAB83C}"/>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latin typeface="Source Sans Pro" panose="020B0503030403020204" pitchFamily="34" charset="0"/>
                <a:ea typeface="Source Sans Pro" panose="020B0503030403020204" pitchFamily="34" charset="0"/>
              </a:defRPr>
            </a:lvl1pPr>
          </a:lstStyle>
          <a:p>
            <a:endParaRPr lang="en-US"/>
          </a:p>
        </p:txBody>
      </p:sp>
      <p:sp>
        <p:nvSpPr>
          <p:cNvPr id="5" name="Slide Number Placeholder 5">
            <a:extLst>
              <a:ext uri="{FF2B5EF4-FFF2-40B4-BE49-F238E27FC236}">
                <a16:creationId xmlns:a16="http://schemas.microsoft.com/office/drawing/2014/main" id="{7A9B06C9-B359-175E-CEEF-6FFFBA277588}"/>
              </a:ext>
            </a:extLst>
          </p:cNvPr>
          <p:cNvSpPr>
            <a:spLocks noGrp="1"/>
          </p:cNvSpPr>
          <p:nvPr>
            <p:ph type="sldNum" sz="quarter" idx="12"/>
          </p:nvPr>
        </p:nvSpPr>
        <p:spPr>
          <a:xfrm>
            <a:off x="9219395" y="6356350"/>
            <a:ext cx="2743200" cy="365125"/>
          </a:xfrm>
        </p:spPr>
        <p:txBody>
          <a:bodyPr/>
          <a:lstStyle>
            <a:lvl1pPr>
              <a:defRPr>
                <a:solidFill>
                  <a:schemeClr val="tx1">
                    <a:lumMod val="50000"/>
                    <a:lumOff val="50000"/>
                  </a:schemeClr>
                </a:solidFill>
              </a:defRPr>
            </a:lvl1pPr>
          </a:lstStyle>
          <a:p>
            <a:fld id="{6741668B-BFFE-41D6-9B11-217D031B3D5B}" type="slidenum">
              <a:rPr lang="en-US" smtClean="0"/>
              <a:pPr/>
              <a:t>‹#›</a:t>
            </a:fld>
            <a:endParaRPr lang="en-US"/>
          </a:p>
        </p:txBody>
      </p:sp>
    </p:spTree>
    <p:extLst>
      <p:ext uri="{BB962C8B-B14F-4D97-AF65-F5344CB8AC3E}">
        <p14:creationId xmlns:p14="http://schemas.microsoft.com/office/powerpoint/2010/main" val="29462004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E0C7C36B-3D65-FE30-9B07-27629AC422F0}"/>
              </a:ext>
            </a:extLst>
          </p:cNvPr>
          <p:cNvPicPr>
            <a:picLocks noChangeAspect="1"/>
          </p:cNvPicPr>
          <p:nvPr userDrawn="1"/>
        </p:nvPicPr>
        <p:blipFill>
          <a:blip r:embed="rId2">
            <a:extLst>
              <a:ext uri="{96DAC541-7B7A-43D3-8B79-37D633B846F1}">
                <asvg:svgBlip xmlns:asvg="http://schemas.microsoft.com/office/drawing/2016/SVG/main" r:embed="rId3"/>
              </a:ext>
            </a:extLst>
          </a:blip>
          <a:srcRect l="43033" t="10040" r="-3347" b="23548"/>
          <a:stretch/>
        </p:blipFill>
        <p:spPr>
          <a:xfrm>
            <a:off x="-6856308" y="-3076530"/>
            <a:ext cx="24034916" cy="14810990"/>
          </a:xfrm>
          <a:prstGeom prst="rect">
            <a:avLst/>
          </a:prstGeom>
        </p:spPr>
      </p:pic>
      <p:pic>
        <p:nvPicPr>
          <p:cNvPr id="8" name="Picture 7" descr="A colorful circular pattern on a black background&#10;&#10;Description automatically generated">
            <a:extLst>
              <a:ext uri="{FF2B5EF4-FFF2-40B4-BE49-F238E27FC236}">
                <a16:creationId xmlns:a16="http://schemas.microsoft.com/office/drawing/2014/main" id="{FA54BEDB-5BAC-5580-F7FC-79800498E148}"/>
              </a:ext>
            </a:extLst>
          </p:cNvPr>
          <p:cNvPicPr>
            <a:picLocks noChangeAspect="1"/>
          </p:cNvPicPr>
          <p:nvPr userDrawn="1"/>
        </p:nvPicPr>
        <p:blipFill>
          <a:blip r:embed="rId4"/>
          <a:stretch>
            <a:fillRect/>
          </a:stretch>
        </p:blipFill>
        <p:spPr>
          <a:xfrm>
            <a:off x="9880232" y="5791200"/>
            <a:ext cx="2059960" cy="863600"/>
          </a:xfrm>
          <a:prstGeom prst="rect">
            <a:avLst/>
          </a:prstGeom>
        </p:spPr>
      </p:pic>
      <p:sp>
        <p:nvSpPr>
          <p:cNvPr id="2" name="Title 1">
            <a:extLst>
              <a:ext uri="{FF2B5EF4-FFF2-40B4-BE49-F238E27FC236}">
                <a16:creationId xmlns:a16="http://schemas.microsoft.com/office/drawing/2014/main" id="{95C1CE41-8EED-3B9C-D53F-8738CA8B4BCC}"/>
              </a:ext>
            </a:extLst>
          </p:cNvPr>
          <p:cNvSpPr>
            <a:spLocks noGrp="1"/>
          </p:cNvSpPr>
          <p:nvPr>
            <p:ph type="title" hasCustomPrompt="1"/>
          </p:nvPr>
        </p:nvSpPr>
        <p:spPr>
          <a:xfrm>
            <a:off x="2799929" y="1564403"/>
            <a:ext cx="7603641" cy="2852737"/>
          </a:xfrm>
        </p:spPr>
        <p:txBody>
          <a:bodyPr anchor="b">
            <a:normAutofit/>
          </a:bodyPr>
          <a:lstStyle>
            <a:lvl1pPr>
              <a:defRPr sz="5500"/>
            </a:lvl1pPr>
          </a:lstStyle>
          <a:p>
            <a:r>
              <a:rPr lang="en-US"/>
              <a:t>CLICK TO</a:t>
            </a:r>
            <a:br>
              <a:rPr lang="en-US"/>
            </a:br>
            <a:r>
              <a:rPr lang="en-US"/>
              <a:t>ADD </a:t>
            </a:r>
            <a:br>
              <a:rPr lang="en-US"/>
            </a:br>
            <a:r>
              <a:rPr lang="en-US"/>
              <a:t>TITLE</a:t>
            </a:r>
          </a:p>
        </p:txBody>
      </p:sp>
      <p:sp>
        <p:nvSpPr>
          <p:cNvPr id="3" name="Text Placeholder 2">
            <a:extLst>
              <a:ext uri="{FF2B5EF4-FFF2-40B4-BE49-F238E27FC236}">
                <a16:creationId xmlns:a16="http://schemas.microsoft.com/office/drawing/2014/main" id="{359FE778-9833-6C38-4829-087CA0E716B3}"/>
              </a:ext>
            </a:extLst>
          </p:cNvPr>
          <p:cNvSpPr>
            <a:spLocks noGrp="1"/>
          </p:cNvSpPr>
          <p:nvPr>
            <p:ph type="body" idx="1" hasCustomPrompt="1"/>
          </p:nvPr>
        </p:nvSpPr>
        <p:spPr>
          <a:xfrm>
            <a:off x="2799929" y="4693112"/>
            <a:ext cx="3867318" cy="1426816"/>
          </a:xfrm>
        </p:spPr>
        <p:txBody>
          <a:bodyPr>
            <a:normAutofit/>
          </a:bodyPr>
          <a:lstStyle>
            <a:lvl1pPr marL="0" indent="0">
              <a:buNone/>
              <a:defRPr sz="2200">
                <a:solidFill>
                  <a:srgbClr val="008DB9"/>
                </a:solidFill>
                <a:latin typeface="Source Sans Pro Semibold" panose="020B0603030403020204" pitchFamily="34" charset="0"/>
                <a:ea typeface="Source Sans Pro Semibold" panose="020B0603030403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ADD LABEL</a:t>
            </a:r>
          </a:p>
        </p:txBody>
      </p:sp>
      <p:sp>
        <p:nvSpPr>
          <p:cNvPr id="14" name="Text Placeholder 2">
            <a:extLst>
              <a:ext uri="{FF2B5EF4-FFF2-40B4-BE49-F238E27FC236}">
                <a16:creationId xmlns:a16="http://schemas.microsoft.com/office/drawing/2014/main" id="{A47AC14F-58C4-006C-F194-5D7F9DBF2873}"/>
              </a:ext>
            </a:extLst>
          </p:cNvPr>
          <p:cNvSpPr>
            <a:spLocks noGrp="1"/>
          </p:cNvSpPr>
          <p:nvPr>
            <p:ph type="body" idx="10" hasCustomPrompt="1"/>
          </p:nvPr>
        </p:nvSpPr>
        <p:spPr>
          <a:xfrm>
            <a:off x="1395508" y="2067379"/>
            <a:ext cx="1491834" cy="768056"/>
          </a:xfrm>
        </p:spPr>
        <p:txBody>
          <a:bodyPr>
            <a:normAutofit/>
          </a:bodyPr>
          <a:lstStyle>
            <a:lvl1pPr marL="0" indent="0" algn="ctr">
              <a:buNone/>
              <a:defRPr sz="5500">
                <a:solidFill>
                  <a:srgbClr val="008DB9"/>
                </a:solidFill>
                <a:latin typeface="Source Sans Pro Bold" panose="020B0703030403020204" pitchFamily="34" charset="0"/>
                <a:ea typeface="Source Sans Pro Bold" panose="020B0703030403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01</a:t>
            </a:r>
          </a:p>
        </p:txBody>
      </p:sp>
      <p:sp>
        <p:nvSpPr>
          <p:cNvPr id="4" name="Footer Placeholder 4">
            <a:extLst>
              <a:ext uri="{FF2B5EF4-FFF2-40B4-BE49-F238E27FC236}">
                <a16:creationId xmlns:a16="http://schemas.microsoft.com/office/drawing/2014/main" id="{10E06B51-E42C-B330-3895-25E0DDF3BC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Source Sans Pro" panose="020B0503030403020204" pitchFamily="34" charset="0"/>
                <a:ea typeface="Source Sans Pro" panose="020B0503030403020204" pitchFamily="34" charset="0"/>
              </a:defRPr>
            </a:lvl1pPr>
          </a:lstStyle>
          <a:p>
            <a:endParaRPr lang="en-US"/>
          </a:p>
        </p:txBody>
      </p:sp>
      <p:sp>
        <p:nvSpPr>
          <p:cNvPr id="5" name="Slide Number Placeholder 5">
            <a:extLst>
              <a:ext uri="{FF2B5EF4-FFF2-40B4-BE49-F238E27FC236}">
                <a16:creationId xmlns:a16="http://schemas.microsoft.com/office/drawing/2014/main" id="{76423FFD-EF27-26CE-8F66-2B5EFE389EB9}"/>
              </a:ext>
            </a:extLst>
          </p:cNvPr>
          <p:cNvSpPr>
            <a:spLocks noGrp="1"/>
          </p:cNvSpPr>
          <p:nvPr>
            <p:ph type="sldNum" sz="quarter" idx="4"/>
          </p:nvPr>
        </p:nvSpPr>
        <p:spPr>
          <a:xfrm>
            <a:off x="190203" y="6356350"/>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latin typeface="Source Sans Pro" panose="020B0503030403020204" pitchFamily="34" charset="0"/>
                <a:ea typeface="Source Sans Pro" panose="020B0503030403020204" pitchFamily="34" charset="0"/>
              </a:defRPr>
            </a:lvl1pPr>
          </a:lstStyle>
          <a:p>
            <a:fld id="{6741668B-BFFE-41D6-9B11-217D031B3D5B}" type="slidenum">
              <a:rPr lang="en-US" smtClean="0"/>
              <a:pPr/>
              <a:t>‹#›</a:t>
            </a:fld>
            <a:endParaRPr lang="en-US"/>
          </a:p>
        </p:txBody>
      </p:sp>
    </p:spTree>
    <p:extLst>
      <p:ext uri="{BB962C8B-B14F-4D97-AF65-F5344CB8AC3E}">
        <p14:creationId xmlns:p14="http://schemas.microsoft.com/office/powerpoint/2010/main" val="5619199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7D4B4-857D-D649-7AE2-CB19B19C6CB1}"/>
              </a:ext>
            </a:extLst>
          </p:cNvPr>
          <p:cNvSpPr>
            <a:spLocks noGrp="1"/>
          </p:cNvSpPr>
          <p:nvPr>
            <p:ph type="title" hasCustomPrompt="1"/>
          </p:nvPr>
        </p:nvSpPr>
        <p:spPr>
          <a:xfrm>
            <a:off x="2146853" y="408653"/>
            <a:ext cx="7573715" cy="827088"/>
          </a:xfrm>
        </p:spPr>
        <p:txBody>
          <a:bodyPr/>
          <a:lstStyle>
            <a:lvl1pPr>
              <a:defRPr/>
            </a:lvl1pPr>
          </a:lstStyle>
          <a:p>
            <a:r>
              <a:rPr lang="en-US"/>
              <a:t>CLICK TO ADD TITLE</a:t>
            </a:r>
          </a:p>
        </p:txBody>
      </p:sp>
      <p:sp>
        <p:nvSpPr>
          <p:cNvPr id="3" name="Content Placeholder 2">
            <a:extLst>
              <a:ext uri="{FF2B5EF4-FFF2-40B4-BE49-F238E27FC236}">
                <a16:creationId xmlns:a16="http://schemas.microsoft.com/office/drawing/2014/main" id="{DAC91860-0424-ACC3-45C5-9D3C74A97C45}"/>
              </a:ext>
            </a:extLst>
          </p:cNvPr>
          <p:cNvSpPr>
            <a:spLocks noGrp="1"/>
          </p:cNvSpPr>
          <p:nvPr>
            <p:ph idx="1"/>
          </p:nvPr>
        </p:nvSpPr>
        <p:spPr>
          <a:xfrm>
            <a:off x="2146853" y="1825625"/>
            <a:ext cx="920694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
            <a:extLst>
              <a:ext uri="{FF2B5EF4-FFF2-40B4-BE49-F238E27FC236}">
                <a16:creationId xmlns:a16="http://schemas.microsoft.com/office/drawing/2014/main" id="{D17E13B8-4FA3-4A08-2DA6-B860DB7D3453}"/>
              </a:ext>
            </a:extLst>
          </p:cNvPr>
          <p:cNvSpPr>
            <a:spLocks noGrp="1"/>
          </p:cNvSpPr>
          <p:nvPr>
            <p:ph type="body" idx="10" hasCustomPrompt="1"/>
          </p:nvPr>
        </p:nvSpPr>
        <p:spPr>
          <a:xfrm>
            <a:off x="2146853" y="1295631"/>
            <a:ext cx="7573715" cy="393532"/>
          </a:xfrm>
        </p:spPr>
        <p:txBody>
          <a:bodyPr>
            <a:normAutofit/>
          </a:bodyPr>
          <a:lstStyle>
            <a:lvl1pPr marL="0" indent="0">
              <a:buNone/>
              <a:defRPr sz="2100">
                <a:solidFill>
                  <a:srgbClr val="008DB9"/>
                </a:solidFill>
                <a:latin typeface="Source Sans Pro Semibold" panose="020B0603030403020204" pitchFamily="34" charset="0"/>
                <a:ea typeface="Source Sans Pro Semibold" panose="020B0603030403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ADD SUBTITLE</a:t>
            </a:r>
          </a:p>
        </p:txBody>
      </p:sp>
      <p:pic>
        <p:nvPicPr>
          <p:cNvPr id="4" name="Graphic 3">
            <a:extLst>
              <a:ext uri="{FF2B5EF4-FFF2-40B4-BE49-F238E27FC236}">
                <a16:creationId xmlns:a16="http://schemas.microsoft.com/office/drawing/2014/main" id="{9AD5048F-646F-FBDC-3C8C-2FEAC591B2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756756" cy="6858000"/>
          </a:xfrm>
          <a:prstGeom prst="rect">
            <a:avLst/>
          </a:prstGeom>
        </p:spPr>
      </p:pic>
    </p:spTree>
    <p:extLst>
      <p:ext uri="{BB962C8B-B14F-4D97-AF65-F5344CB8AC3E}">
        <p14:creationId xmlns:p14="http://schemas.microsoft.com/office/powerpoint/2010/main" val="4167255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7D4B4-857D-D649-7AE2-CB19B19C6CB1}"/>
              </a:ext>
            </a:extLst>
          </p:cNvPr>
          <p:cNvSpPr>
            <a:spLocks noGrp="1"/>
          </p:cNvSpPr>
          <p:nvPr>
            <p:ph type="title" hasCustomPrompt="1"/>
          </p:nvPr>
        </p:nvSpPr>
        <p:spPr>
          <a:xfrm>
            <a:off x="2146853" y="408653"/>
            <a:ext cx="7573715" cy="827088"/>
          </a:xfrm>
        </p:spPr>
        <p:txBody>
          <a:bodyPr/>
          <a:lstStyle>
            <a:lvl1pPr>
              <a:defRPr/>
            </a:lvl1pPr>
          </a:lstStyle>
          <a:p>
            <a:r>
              <a:rPr lang="en-US"/>
              <a:t>CLICK TO ADD TITLE</a:t>
            </a:r>
          </a:p>
        </p:txBody>
      </p:sp>
      <p:sp>
        <p:nvSpPr>
          <p:cNvPr id="3" name="Content Placeholder 2">
            <a:extLst>
              <a:ext uri="{FF2B5EF4-FFF2-40B4-BE49-F238E27FC236}">
                <a16:creationId xmlns:a16="http://schemas.microsoft.com/office/drawing/2014/main" id="{DAC91860-0424-ACC3-45C5-9D3C74A97C45}"/>
              </a:ext>
            </a:extLst>
          </p:cNvPr>
          <p:cNvSpPr>
            <a:spLocks noGrp="1"/>
          </p:cNvSpPr>
          <p:nvPr>
            <p:ph idx="1"/>
          </p:nvPr>
        </p:nvSpPr>
        <p:spPr>
          <a:xfrm>
            <a:off x="2146853" y="1825625"/>
            <a:ext cx="920694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
            <a:extLst>
              <a:ext uri="{FF2B5EF4-FFF2-40B4-BE49-F238E27FC236}">
                <a16:creationId xmlns:a16="http://schemas.microsoft.com/office/drawing/2014/main" id="{D17E13B8-4FA3-4A08-2DA6-B860DB7D3453}"/>
              </a:ext>
            </a:extLst>
          </p:cNvPr>
          <p:cNvSpPr>
            <a:spLocks noGrp="1"/>
          </p:cNvSpPr>
          <p:nvPr>
            <p:ph type="body" idx="10" hasCustomPrompt="1"/>
          </p:nvPr>
        </p:nvSpPr>
        <p:spPr>
          <a:xfrm>
            <a:off x="2146853" y="1295631"/>
            <a:ext cx="7573715" cy="393532"/>
          </a:xfrm>
        </p:spPr>
        <p:txBody>
          <a:bodyPr>
            <a:normAutofit/>
          </a:bodyPr>
          <a:lstStyle>
            <a:lvl1pPr marL="0" indent="0">
              <a:buNone/>
              <a:defRPr sz="2100">
                <a:solidFill>
                  <a:srgbClr val="008DB9"/>
                </a:solidFill>
                <a:latin typeface="Source Sans Pro Semibold" panose="020B0603030403020204" pitchFamily="34" charset="0"/>
                <a:ea typeface="Source Sans Pro Semibold" panose="020B0603030403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ADD SUBTITLE</a:t>
            </a:r>
          </a:p>
        </p:txBody>
      </p:sp>
      <p:pic>
        <p:nvPicPr>
          <p:cNvPr id="4" name="Graphic 3">
            <a:extLst>
              <a:ext uri="{FF2B5EF4-FFF2-40B4-BE49-F238E27FC236}">
                <a16:creationId xmlns:a16="http://schemas.microsoft.com/office/drawing/2014/main" id="{9AD5048F-646F-FBDC-3C8C-2FEAC591B2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756756" cy="6858000"/>
          </a:xfrm>
          <a:prstGeom prst="rect">
            <a:avLst/>
          </a:prstGeom>
        </p:spPr>
      </p:pic>
    </p:spTree>
    <p:extLst>
      <p:ext uri="{BB962C8B-B14F-4D97-AF65-F5344CB8AC3E}">
        <p14:creationId xmlns:p14="http://schemas.microsoft.com/office/powerpoint/2010/main" val="4167255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7D4B4-857D-D649-7AE2-CB19B19C6CB1}"/>
              </a:ext>
            </a:extLst>
          </p:cNvPr>
          <p:cNvSpPr>
            <a:spLocks noGrp="1"/>
          </p:cNvSpPr>
          <p:nvPr>
            <p:ph type="title" hasCustomPrompt="1"/>
          </p:nvPr>
        </p:nvSpPr>
        <p:spPr>
          <a:xfrm>
            <a:off x="2146853" y="408653"/>
            <a:ext cx="7573715" cy="827088"/>
          </a:xfrm>
        </p:spPr>
        <p:txBody>
          <a:bodyPr/>
          <a:lstStyle>
            <a:lvl1pPr>
              <a:defRPr/>
            </a:lvl1pPr>
          </a:lstStyle>
          <a:p>
            <a:r>
              <a:rPr lang="en-US"/>
              <a:t>CLICK TO ADD TITLE</a:t>
            </a:r>
          </a:p>
        </p:txBody>
      </p:sp>
      <p:sp>
        <p:nvSpPr>
          <p:cNvPr id="3" name="Content Placeholder 2">
            <a:extLst>
              <a:ext uri="{FF2B5EF4-FFF2-40B4-BE49-F238E27FC236}">
                <a16:creationId xmlns:a16="http://schemas.microsoft.com/office/drawing/2014/main" id="{DAC91860-0424-ACC3-45C5-9D3C74A97C45}"/>
              </a:ext>
            </a:extLst>
          </p:cNvPr>
          <p:cNvSpPr>
            <a:spLocks noGrp="1"/>
          </p:cNvSpPr>
          <p:nvPr>
            <p:ph idx="1"/>
          </p:nvPr>
        </p:nvSpPr>
        <p:spPr>
          <a:xfrm>
            <a:off x="2146853" y="1825625"/>
            <a:ext cx="920694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
            <a:extLst>
              <a:ext uri="{FF2B5EF4-FFF2-40B4-BE49-F238E27FC236}">
                <a16:creationId xmlns:a16="http://schemas.microsoft.com/office/drawing/2014/main" id="{D17E13B8-4FA3-4A08-2DA6-B860DB7D3453}"/>
              </a:ext>
            </a:extLst>
          </p:cNvPr>
          <p:cNvSpPr>
            <a:spLocks noGrp="1"/>
          </p:cNvSpPr>
          <p:nvPr>
            <p:ph type="body" idx="10" hasCustomPrompt="1"/>
          </p:nvPr>
        </p:nvSpPr>
        <p:spPr>
          <a:xfrm>
            <a:off x="2146853" y="1295631"/>
            <a:ext cx="7573715" cy="393532"/>
          </a:xfrm>
        </p:spPr>
        <p:txBody>
          <a:bodyPr>
            <a:normAutofit/>
          </a:bodyPr>
          <a:lstStyle>
            <a:lvl1pPr marL="0" indent="0">
              <a:buNone/>
              <a:defRPr sz="2100">
                <a:solidFill>
                  <a:srgbClr val="008DB9"/>
                </a:solidFill>
                <a:latin typeface="Source Sans Pro Semibold" panose="020B0603030403020204" pitchFamily="34" charset="0"/>
                <a:ea typeface="Source Sans Pro Semibold" panose="020B0603030403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ADD SUBTITLE</a:t>
            </a:r>
          </a:p>
        </p:txBody>
      </p:sp>
      <p:pic>
        <p:nvPicPr>
          <p:cNvPr id="4" name="Graphic 3">
            <a:extLst>
              <a:ext uri="{FF2B5EF4-FFF2-40B4-BE49-F238E27FC236}">
                <a16:creationId xmlns:a16="http://schemas.microsoft.com/office/drawing/2014/main" id="{9AD5048F-646F-FBDC-3C8C-2FEAC591B2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756756" cy="6858000"/>
          </a:xfrm>
          <a:prstGeom prst="rect">
            <a:avLst/>
          </a:prstGeom>
        </p:spPr>
      </p:pic>
    </p:spTree>
    <p:extLst>
      <p:ext uri="{BB962C8B-B14F-4D97-AF65-F5344CB8AC3E}">
        <p14:creationId xmlns:p14="http://schemas.microsoft.com/office/powerpoint/2010/main" val="4167255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122087B-EB30-E931-B113-10C732C819A3}"/>
              </a:ext>
            </a:extLst>
          </p:cNvPr>
          <p:cNvPicPr>
            <a:picLocks noChangeAspect="1"/>
          </p:cNvPicPr>
          <p:nvPr userDrawn="1"/>
        </p:nvPicPr>
        <p:blipFill>
          <a:blip r:embed="rId2">
            <a:extLst>
              <a:ext uri="{96DAC541-7B7A-43D3-8B79-37D633B846F1}">
                <asvg:svgBlip xmlns:asvg="http://schemas.microsoft.com/office/drawing/2016/SVG/main" r:embed="rId3"/>
              </a:ext>
            </a:extLst>
          </a:blip>
          <a:srcRect l="28643" t="20610" r="20198" b="32681"/>
          <a:stretch/>
        </p:blipFill>
        <p:spPr>
          <a:xfrm>
            <a:off x="0" y="1"/>
            <a:ext cx="12192000" cy="6858000"/>
          </a:xfrm>
          <a:prstGeom prst="rect">
            <a:avLst/>
          </a:prstGeom>
        </p:spPr>
      </p:pic>
      <p:pic>
        <p:nvPicPr>
          <p:cNvPr id="8" name="Picture 7" descr="A colorful circular pattern on a black background&#10;&#10;Description automatically generated">
            <a:extLst>
              <a:ext uri="{FF2B5EF4-FFF2-40B4-BE49-F238E27FC236}">
                <a16:creationId xmlns:a16="http://schemas.microsoft.com/office/drawing/2014/main" id="{FA54BEDB-5BAC-5580-F7FC-79800498E148}"/>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9880232" y="5791200"/>
            <a:ext cx="2059960" cy="863600"/>
          </a:xfrm>
          <a:prstGeom prst="rect">
            <a:avLst/>
          </a:prstGeom>
        </p:spPr>
      </p:pic>
      <p:sp>
        <p:nvSpPr>
          <p:cNvPr id="2" name="Title 1">
            <a:extLst>
              <a:ext uri="{FF2B5EF4-FFF2-40B4-BE49-F238E27FC236}">
                <a16:creationId xmlns:a16="http://schemas.microsoft.com/office/drawing/2014/main" id="{95C1CE41-8EED-3B9C-D53F-8738CA8B4BCC}"/>
              </a:ext>
            </a:extLst>
          </p:cNvPr>
          <p:cNvSpPr>
            <a:spLocks noGrp="1"/>
          </p:cNvSpPr>
          <p:nvPr>
            <p:ph type="title" hasCustomPrompt="1"/>
          </p:nvPr>
        </p:nvSpPr>
        <p:spPr>
          <a:xfrm>
            <a:off x="2799930" y="1564404"/>
            <a:ext cx="7603641" cy="2852737"/>
          </a:xfrm>
        </p:spPr>
        <p:txBody>
          <a:bodyPr anchor="b">
            <a:normAutofit/>
          </a:bodyPr>
          <a:lstStyle>
            <a:lvl1pPr>
              <a:defRPr sz="5500"/>
            </a:lvl1pPr>
          </a:lstStyle>
          <a:p>
            <a:r>
              <a:rPr lang="en-US"/>
              <a:t>CLICK TO</a:t>
            </a:r>
            <a:br>
              <a:rPr lang="en-US"/>
            </a:br>
            <a:r>
              <a:rPr lang="en-US"/>
              <a:t>ADD </a:t>
            </a:r>
            <a:br>
              <a:rPr lang="en-US"/>
            </a:br>
            <a:r>
              <a:rPr lang="en-US"/>
              <a:t>TITLE</a:t>
            </a:r>
          </a:p>
        </p:txBody>
      </p:sp>
      <p:sp>
        <p:nvSpPr>
          <p:cNvPr id="3" name="Text Placeholder 2">
            <a:extLst>
              <a:ext uri="{FF2B5EF4-FFF2-40B4-BE49-F238E27FC236}">
                <a16:creationId xmlns:a16="http://schemas.microsoft.com/office/drawing/2014/main" id="{359FE778-9833-6C38-4829-087CA0E716B3}"/>
              </a:ext>
            </a:extLst>
          </p:cNvPr>
          <p:cNvSpPr>
            <a:spLocks noGrp="1"/>
          </p:cNvSpPr>
          <p:nvPr>
            <p:ph type="body" idx="1" hasCustomPrompt="1"/>
          </p:nvPr>
        </p:nvSpPr>
        <p:spPr>
          <a:xfrm>
            <a:off x="2799929" y="4693112"/>
            <a:ext cx="3867318" cy="1426816"/>
          </a:xfrm>
        </p:spPr>
        <p:txBody>
          <a:bodyPr>
            <a:normAutofit/>
          </a:bodyPr>
          <a:lstStyle>
            <a:lvl1pPr marL="0" indent="0">
              <a:buNone/>
              <a:defRPr sz="2200">
                <a:solidFill>
                  <a:srgbClr val="008DB9"/>
                </a:solidFill>
                <a:latin typeface="Source Sans Pro Semibold" panose="020B0603030403020204" pitchFamily="34" charset="0"/>
                <a:ea typeface="Source Sans Pro Semibold" panose="020B0603030403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ADD LABEL</a:t>
            </a:r>
          </a:p>
        </p:txBody>
      </p:sp>
      <p:sp>
        <p:nvSpPr>
          <p:cNvPr id="14" name="Text Placeholder 2">
            <a:extLst>
              <a:ext uri="{FF2B5EF4-FFF2-40B4-BE49-F238E27FC236}">
                <a16:creationId xmlns:a16="http://schemas.microsoft.com/office/drawing/2014/main" id="{A47AC14F-58C4-006C-F194-5D7F9DBF2873}"/>
              </a:ext>
            </a:extLst>
          </p:cNvPr>
          <p:cNvSpPr>
            <a:spLocks noGrp="1"/>
          </p:cNvSpPr>
          <p:nvPr>
            <p:ph type="body" idx="10" hasCustomPrompt="1"/>
          </p:nvPr>
        </p:nvSpPr>
        <p:spPr>
          <a:xfrm>
            <a:off x="1395508" y="2067379"/>
            <a:ext cx="1491834" cy="768056"/>
          </a:xfrm>
        </p:spPr>
        <p:txBody>
          <a:bodyPr>
            <a:normAutofit/>
          </a:bodyPr>
          <a:lstStyle>
            <a:lvl1pPr marL="0" indent="0" algn="ctr">
              <a:buNone/>
              <a:defRPr sz="5500">
                <a:solidFill>
                  <a:srgbClr val="008DB9"/>
                </a:solidFill>
                <a:latin typeface="Source Sans Pro Bold" panose="020B0703030403020204" pitchFamily="34" charset="0"/>
                <a:ea typeface="Source Sans Pro Bold" panose="020B0703030403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01</a:t>
            </a:r>
          </a:p>
        </p:txBody>
      </p:sp>
    </p:spTree>
    <p:extLst>
      <p:ext uri="{BB962C8B-B14F-4D97-AF65-F5344CB8AC3E}">
        <p14:creationId xmlns:p14="http://schemas.microsoft.com/office/powerpoint/2010/main" val="56191998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7D6751D6-1FA3-729B-E678-A6883029DC0C}"/>
              </a:ext>
            </a:extLst>
          </p:cNvPr>
          <p:cNvSpPr>
            <a:spLocks noGrp="1"/>
          </p:cNvSpPr>
          <p:nvPr>
            <p:ph type="body" idx="10" hasCustomPrompt="1"/>
          </p:nvPr>
        </p:nvSpPr>
        <p:spPr>
          <a:xfrm>
            <a:off x="2182885" y="1295631"/>
            <a:ext cx="7573715" cy="393532"/>
          </a:xfrm>
        </p:spPr>
        <p:txBody>
          <a:bodyPr>
            <a:normAutofit/>
          </a:bodyPr>
          <a:lstStyle>
            <a:lvl1pPr marL="0" indent="0">
              <a:buNone/>
              <a:defRPr sz="2100">
                <a:solidFill>
                  <a:srgbClr val="008DB9"/>
                </a:solidFill>
                <a:latin typeface="Source Sans Pro Semibold" panose="020B0603030403020204" pitchFamily="34" charset="0"/>
                <a:ea typeface="Source Sans Pro Semibold" panose="020B0603030403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add day/date</a:t>
            </a:r>
          </a:p>
        </p:txBody>
      </p:sp>
      <p:sp>
        <p:nvSpPr>
          <p:cNvPr id="11" name="Title 1">
            <a:extLst>
              <a:ext uri="{FF2B5EF4-FFF2-40B4-BE49-F238E27FC236}">
                <a16:creationId xmlns:a16="http://schemas.microsoft.com/office/drawing/2014/main" id="{91AE6607-BB1E-3CCE-8415-16C384EDBBFE}"/>
              </a:ext>
            </a:extLst>
          </p:cNvPr>
          <p:cNvSpPr txBox="1">
            <a:spLocks/>
          </p:cNvSpPr>
          <p:nvPr userDrawn="1"/>
        </p:nvSpPr>
        <p:spPr>
          <a:xfrm>
            <a:off x="2149850" y="583133"/>
            <a:ext cx="10515600" cy="6003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900" kern="1200">
                <a:solidFill>
                  <a:schemeClr val="tx1"/>
                </a:solidFill>
                <a:latin typeface="Source Sans Pro Bold" panose="020B0703030403020204" pitchFamily="34" charset="0"/>
                <a:ea typeface="Source Sans Pro Bold" panose="020B0703030403020204" pitchFamily="34" charset="0"/>
                <a:cs typeface="+mj-cs"/>
              </a:defRPr>
            </a:lvl1pPr>
          </a:lstStyle>
          <a:p>
            <a:r>
              <a:rPr lang="en-US" sz="4900" b="1">
                <a:latin typeface="Source Sans Pro" panose="020B0503030403020204" pitchFamily="34" charset="77"/>
              </a:rPr>
              <a:t>AGENDA</a:t>
            </a:r>
          </a:p>
        </p:txBody>
      </p:sp>
      <p:sp>
        <p:nvSpPr>
          <p:cNvPr id="16" name="Table Placeholder 15">
            <a:extLst>
              <a:ext uri="{FF2B5EF4-FFF2-40B4-BE49-F238E27FC236}">
                <a16:creationId xmlns:a16="http://schemas.microsoft.com/office/drawing/2014/main" id="{896A49D1-BF89-68AA-A503-F34E40282C4F}"/>
              </a:ext>
            </a:extLst>
          </p:cNvPr>
          <p:cNvSpPr>
            <a:spLocks noGrp="1"/>
          </p:cNvSpPr>
          <p:nvPr>
            <p:ph type="tbl" sz="quarter" idx="11"/>
          </p:nvPr>
        </p:nvSpPr>
        <p:spPr>
          <a:xfrm>
            <a:off x="2182885" y="2099708"/>
            <a:ext cx="7532617" cy="4323615"/>
          </a:xfrm>
        </p:spPr>
        <p:txBody>
          <a:bodyPr/>
          <a:lstStyle/>
          <a:p>
            <a:r>
              <a:rPr lang="en-US"/>
              <a:t>Click icon to add table</a:t>
            </a:r>
          </a:p>
        </p:txBody>
      </p:sp>
      <p:pic>
        <p:nvPicPr>
          <p:cNvPr id="3" name="Graphic 2">
            <a:extLst>
              <a:ext uri="{FF2B5EF4-FFF2-40B4-BE49-F238E27FC236}">
                <a16:creationId xmlns:a16="http://schemas.microsoft.com/office/drawing/2014/main" id="{BA4D483D-4F61-08CA-0FAB-E65573D479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756756" cy="6858000"/>
          </a:xfrm>
          <a:prstGeom prst="rect">
            <a:avLst/>
          </a:prstGeom>
        </p:spPr>
      </p:pic>
    </p:spTree>
    <p:extLst>
      <p:ext uri="{BB962C8B-B14F-4D97-AF65-F5344CB8AC3E}">
        <p14:creationId xmlns:p14="http://schemas.microsoft.com/office/powerpoint/2010/main" val="2781159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7D4B4-857D-D649-7AE2-CB19B19C6CB1}"/>
              </a:ext>
            </a:extLst>
          </p:cNvPr>
          <p:cNvSpPr>
            <a:spLocks noGrp="1"/>
          </p:cNvSpPr>
          <p:nvPr>
            <p:ph type="title" hasCustomPrompt="1"/>
          </p:nvPr>
        </p:nvSpPr>
        <p:spPr>
          <a:xfrm>
            <a:off x="2146853" y="408653"/>
            <a:ext cx="7573715" cy="827088"/>
          </a:xfrm>
        </p:spPr>
        <p:txBody>
          <a:bodyPr/>
          <a:lstStyle>
            <a:lvl1pPr>
              <a:defRPr/>
            </a:lvl1pPr>
          </a:lstStyle>
          <a:p>
            <a:r>
              <a:rPr lang="en-US"/>
              <a:t>CLICK TO ADD TITLE</a:t>
            </a:r>
          </a:p>
        </p:txBody>
      </p:sp>
      <p:sp>
        <p:nvSpPr>
          <p:cNvPr id="3" name="Content Placeholder 2">
            <a:extLst>
              <a:ext uri="{FF2B5EF4-FFF2-40B4-BE49-F238E27FC236}">
                <a16:creationId xmlns:a16="http://schemas.microsoft.com/office/drawing/2014/main" id="{DAC91860-0424-ACC3-45C5-9D3C74A97C45}"/>
              </a:ext>
            </a:extLst>
          </p:cNvPr>
          <p:cNvSpPr>
            <a:spLocks noGrp="1"/>
          </p:cNvSpPr>
          <p:nvPr>
            <p:ph idx="1"/>
          </p:nvPr>
        </p:nvSpPr>
        <p:spPr>
          <a:xfrm>
            <a:off x="2146853" y="1825625"/>
            <a:ext cx="920694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
            <a:extLst>
              <a:ext uri="{FF2B5EF4-FFF2-40B4-BE49-F238E27FC236}">
                <a16:creationId xmlns:a16="http://schemas.microsoft.com/office/drawing/2014/main" id="{D17E13B8-4FA3-4A08-2DA6-B860DB7D3453}"/>
              </a:ext>
            </a:extLst>
          </p:cNvPr>
          <p:cNvSpPr>
            <a:spLocks noGrp="1"/>
          </p:cNvSpPr>
          <p:nvPr>
            <p:ph type="body" idx="10" hasCustomPrompt="1"/>
          </p:nvPr>
        </p:nvSpPr>
        <p:spPr>
          <a:xfrm>
            <a:off x="2146853" y="1295631"/>
            <a:ext cx="7573715" cy="393532"/>
          </a:xfrm>
        </p:spPr>
        <p:txBody>
          <a:bodyPr>
            <a:normAutofit/>
          </a:bodyPr>
          <a:lstStyle>
            <a:lvl1pPr marL="0" indent="0">
              <a:buNone/>
              <a:defRPr sz="2100">
                <a:solidFill>
                  <a:srgbClr val="008DB9"/>
                </a:solidFill>
                <a:latin typeface="Source Sans Pro Semibold" panose="020B0603030403020204" pitchFamily="34" charset="0"/>
                <a:ea typeface="Source Sans Pro Semibold" panose="020B0603030403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ADD SUBTITLE</a:t>
            </a:r>
          </a:p>
        </p:txBody>
      </p:sp>
      <p:pic>
        <p:nvPicPr>
          <p:cNvPr id="4" name="Graphic 3">
            <a:extLst>
              <a:ext uri="{FF2B5EF4-FFF2-40B4-BE49-F238E27FC236}">
                <a16:creationId xmlns:a16="http://schemas.microsoft.com/office/drawing/2014/main" id="{9AD5048F-646F-FBDC-3C8C-2FEAC591B2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756756" cy="6858000"/>
          </a:xfrm>
          <a:prstGeom prst="rect">
            <a:avLst/>
          </a:prstGeom>
        </p:spPr>
      </p:pic>
    </p:spTree>
    <p:extLst>
      <p:ext uri="{BB962C8B-B14F-4D97-AF65-F5344CB8AC3E}">
        <p14:creationId xmlns:p14="http://schemas.microsoft.com/office/powerpoint/2010/main" val="2299716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69B0AA-056A-F3CE-47D3-DD3AE154BE6E}"/>
              </a:ext>
            </a:extLst>
          </p:cNvPr>
          <p:cNvSpPr>
            <a:spLocks noGrp="1"/>
          </p:cNvSpPr>
          <p:nvPr>
            <p:ph sz="half" idx="1"/>
          </p:nvPr>
        </p:nvSpPr>
        <p:spPr>
          <a:xfrm>
            <a:off x="2146852" y="1825625"/>
            <a:ext cx="4555745" cy="4351338"/>
          </a:xfrm>
        </p:spPr>
        <p:txBody>
          <a:bodyPr/>
          <a:lstStyle>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5FF185-47EB-72DB-8977-6ABE8D3C08D1}"/>
              </a:ext>
            </a:extLst>
          </p:cNvPr>
          <p:cNvSpPr>
            <a:spLocks noGrp="1"/>
          </p:cNvSpPr>
          <p:nvPr>
            <p:ph sz="half" idx="2"/>
          </p:nvPr>
        </p:nvSpPr>
        <p:spPr>
          <a:xfrm>
            <a:off x="6972864" y="1825625"/>
            <a:ext cx="438093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182CE562-393F-FE8F-3DD1-3C3683F0BE0A}"/>
              </a:ext>
            </a:extLst>
          </p:cNvPr>
          <p:cNvSpPr>
            <a:spLocks noGrp="1"/>
          </p:cNvSpPr>
          <p:nvPr>
            <p:ph type="title" hasCustomPrompt="1"/>
          </p:nvPr>
        </p:nvSpPr>
        <p:spPr>
          <a:xfrm>
            <a:off x="2146853" y="408653"/>
            <a:ext cx="7573715" cy="827088"/>
          </a:xfrm>
        </p:spPr>
        <p:txBody>
          <a:bodyPr/>
          <a:lstStyle>
            <a:lvl1pPr>
              <a:defRPr/>
            </a:lvl1pPr>
          </a:lstStyle>
          <a:p>
            <a:r>
              <a:rPr lang="en-US"/>
              <a:t>CLICK TO ADD TITLE</a:t>
            </a:r>
          </a:p>
        </p:txBody>
      </p:sp>
      <p:sp>
        <p:nvSpPr>
          <p:cNvPr id="16" name="Text Placeholder 2">
            <a:extLst>
              <a:ext uri="{FF2B5EF4-FFF2-40B4-BE49-F238E27FC236}">
                <a16:creationId xmlns:a16="http://schemas.microsoft.com/office/drawing/2014/main" id="{D2C95B0D-28F7-2B60-B801-0BF41E1007AB}"/>
              </a:ext>
            </a:extLst>
          </p:cNvPr>
          <p:cNvSpPr>
            <a:spLocks noGrp="1"/>
          </p:cNvSpPr>
          <p:nvPr>
            <p:ph type="body" idx="10" hasCustomPrompt="1"/>
          </p:nvPr>
        </p:nvSpPr>
        <p:spPr>
          <a:xfrm>
            <a:off x="2146853" y="1295631"/>
            <a:ext cx="7573715" cy="393532"/>
          </a:xfrm>
        </p:spPr>
        <p:txBody>
          <a:bodyPr>
            <a:normAutofit/>
          </a:bodyPr>
          <a:lstStyle>
            <a:lvl1pPr marL="0" indent="0">
              <a:buNone/>
              <a:defRPr sz="2100">
                <a:solidFill>
                  <a:srgbClr val="008DB9"/>
                </a:solidFill>
                <a:latin typeface="Source Sans Pro Semibold" panose="020B0603030403020204" pitchFamily="34" charset="0"/>
                <a:ea typeface="Source Sans Pro Semibold" panose="020B0603030403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ADD SUBTITLE</a:t>
            </a:r>
          </a:p>
        </p:txBody>
      </p:sp>
      <p:pic>
        <p:nvPicPr>
          <p:cNvPr id="2" name="Graphic 1">
            <a:extLst>
              <a:ext uri="{FF2B5EF4-FFF2-40B4-BE49-F238E27FC236}">
                <a16:creationId xmlns:a16="http://schemas.microsoft.com/office/drawing/2014/main" id="{DC240408-EE25-431A-251D-339651D1D1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756756" cy="6858000"/>
          </a:xfrm>
          <a:prstGeom prst="rect">
            <a:avLst/>
          </a:prstGeom>
        </p:spPr>
      </p:pic>
    </p:spTree>
    <p:extLst>
      <p:ext uri="{BB962C8B-B14F-4D97-AF65-F5344CB8AC3E}">
        <p14:creationId xmlns:p14="http://schemas.microsoft.com/office/powerpoint/2010/main" val="3444501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5FCD21-8D26-EB2D-C610-0C68799A98A3}"/>
              </a:ext>
            </a:extLst>
          </p:cNvPr>
          <p:cNvSpPr>
            <a:spLocks noGrp="1"/>
          </p:cNvSpPr>
          <p:nvPr>
            <p:ph type="body" idx="1"/>
          </p:nvPr>
        </p:nvSpPr>
        <p:spPr>
          <a:xfrm>
            <a:off x="2146852" y="1689163"/>
            <a:ext cx="4608036" cy="815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7F48A8-7093-7A4B-30F4-F68C811AB5CD}"/>
              </a:ext>
            </a:extLst>
          </p:cNvPr>
          <p:cNvSpPr>
            <a:spLocks noGrp="1"/>
          </p:cNvSpPr>
          <p:nvPr>
            <p:ph sz="half" idx="2"/>
          </p:nvPr>
        </p:nvSpPr>
        <p:spPr>
          <a:xfrm>
            <a:off x="2146852" y="2505075"/>
            <a:ext cx="460803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794841-BF2A-D40C-0CE8-DCFAD940ACCC}"/>
              </a:ext>
            </a:extLst>
          </p:cNvPr>
          <p:cNvSpPr>
            <a:spLocks noGrp="1"/>
          </p:cNvSpPr>
          <p:nvPr>
            <p:ph type="body" sz="quarter" idx="3"/>
          </p:nvPr>
        </p:nvSpPr>
        <p:spPr>
          <a:xfrm>
            <a:off x="7049438" y="1689163"/>
            <a:ext cx="4608036" cy="815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9E9828-F71B-F16E-2D23-4D4FD22EF565}"/>
              </a:ext>
            </a:extLst>
          </p:cNvPr>
          <p:cNvSpPr>
            <a:spLocks noGrp="1"/>
          </p:cNvSpPr>
          <p:nvPr>
            <p:ph sz="quarter" idx="4"/>
          </p:nvPr>
        </p:nvSpPr>
        <p:spPr>
          <a:xfrm>
            <a:off x="7049436" y="2505075"/>
            <a:ext cx="46080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FB4293A4-A59D-46DB-74F0-EFD58D669D6E}"/>
              </a:ext>
            </a:extLst>
          </p:cNvPr>
          <p:cNvSpPr>
            <a:spLocks noGrp="1"/>
          </p:cNvSpPr>
          <p:nvPr>
            <p:ph type="title" hasCustomPrompt="1"/>
          </p:nvPr>
        </p:nvSpPr>
        <p:spPr>
          <a:xfrm>
            <a:off x="2146853" y="408653"/>
            <a:ext cx="7573715" cy="827088"/>
          </a:xfrm>
        </p:spPr>
        <p:txBody>
          <a:bodyPr/>
          <a:lstStyle>
            <a:lvl1pPr>
              <a:defRPr/>
            </a:lvl1pPr>
          </a:lstStyle>
          <a:p>
            <a:r>
              <a:rPr lang="en-US"/>
              <a:t>CLICK TO ADD TITLE</a:t>
            </a:r>
          </a:p>
        </p:txBody>
      </p:sp>
      <p:sp>
        <p:nvSpPr>
          <p:cNvPr id="14" name="Text Placeholder 2">
            <a:extLst>
              <a:ext uri="{FF2B5EF4-FFF2-40B4-BE49-F238E27FC236}">
                <a16:creationId xmlns:a16="http://schemas.microsoft.com/office/drawing/2014/main" id="{5F93C13D-5878-5B1A-89CC-1EC6F087B20C}"/>
              </a:ext>
            </a:extLst>
          </p:cNvPr>
          <p:cNvSpPr>
            <a:spLocks noGrp="1"/>
          </p:cNvSpPr>
          <p:nvPr>
            <p:ph type="body" idx="10" hasCustomPrompt="1"/>
          </p:nvPr>
        </p:nvSpPr>
        <p:spPr>
          <a:xfrm>
            <a:off x="2146853" y="1295631"/>
            <a:ext cx="7573715" cy="393532"/>
          </a:xfrm>
        </p:spPr>
        <p:txBody>
          <a:bodyPr>
            <a:normAutofit/>
          </a:bodyPr>
          <a:lstStyle>
            <a:lvl1pPr marL="0" indent="0">
              <a:buNone/>
              <a:defRPr sz="2100">
                <a:solidFill>
                  <a:srgbClr val="008DB9"/>
                </a:solidFill>
                <a:latin typeface="Source Sans Pro Semibold" panose="020B0603030403020204" pitchFamily="34" charset="0"/>
                <a:ea typeface="Source Sans Pro Semibold" panose="020B0603030403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ADD SUBTITLE</a:t>
            </a:r>
          </a:p>
        </p:txBody>
      </p:sp>
      <p:pic>
        <p:nvPicPr>
          <p:cNvPr id="2" name="Graphic 1">
            <a:extLst>
              <a:ext uri="{FF2B5EF4-FFF2-40B4-BE49-F238E27FC236}">
                <a16:creationId xmlns:a16="http://schemas.microsoft.com/office/drawing/2014/main" id="{B6D4A25F-4922-6893-66B8-DC7F4FED652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756756" cy="6858000"/>
          </a:xfrm>
          <a:prstGeom prst="rect">
            <a:avLst/>
          </a:prstGeom>
        </p:spPr>
      </p:pic>
    </p:spTree>
    <p:extLst>
      <p:ext uri="{BB962C8B-B14F-4D97-AF65-F5344CB8AC3E}">
        <p14:creationId xmlns:p14="http://schemas.microsoft.com/office/powerpoint/2010/main" val="3124407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39B0A9B-2F83-EFF2-C8F3-77020D2D95DA}"/>
              </a:ext>
            </a:extLst>
          </p:cNvPr>
          <p:cNvSpPr/>
          <p:nvPr userDrawn="1"/>
        </p:nvSpPr>
        <p:spPr>
          <a:xfrm>
            <a:off x="9139017" y="5650787"/>
            <a:ext cx="3412578" cy="1473383"/>
          </a:xfrm>
          <a:prstGeom prst="rect">
            <a:avLst/>
          </a:prstGeom>
          <a:solidFill>
            <a:srgbClr val="04B9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517"/>
          </a:p>
        </p:txBody>
      </p:sp>
      <p:sp>
        <p:nvSpPr>
          <p:cNvPr id="2" name="Title 1">
            <a:extLst>
              <a:ext uri="{FF2B5EF4-FFF2-40B4-BE49-F238E27FC236}">
                <a16:creationId xmlns:a16="http://schemas.microsoft.com/office/drawing/2014/main" id="{FAFD98CA-55BB-5E03-39AA-0F066744AB8F}"/>
              </a:ext>
            </a:extLst>
          </p:cNvPr>
          <p:cNvSpPr>
            <a:spLocks noGrp="1"/>
          </p:cNvSpPr>
          <p:nvPr>
            <p:ph type="title" hasCustomPrompt="1"/>
          </p:nvPr>
        </p:nvSpPr>
        <p:spPr>
          <a:xfrm>
            <a:off x="2146852" y="492549"/>
            <a:ext cx="7934069" cy="706070"/>
          </a:xfrm>
        </p:spPr>
        <p:txBody>
          <a:bodyPr anchor="b">
            <a:noAutofit/>
          </a:bodyPr>
          <a:lstStyle>
            <a:lvl1pPr>
              <a:defRPr sz="4900"/>
            </a:lvl1pPr>
          </a:lstStyle>
          <a:p>
            <a:r>
              <a:rPr lang="en-US"/>
              <a:t>CLICK TO ADD TITLE</a:t>
            </a:r>
          </a:p>
        </p:txBody>
      </p:sp>
      <p:sp>
        <p:nvSpPr>
          <p:cNvPr id="3" name="Picture Placeholder 2">
            <a:extLst>
              <a:ext uri="{FF2B5EF4-FFF2-40B4-BE49-F238E27FC236}">
                <a16:creationId xmlns:a16="http://schemas.microsoft.com/office/drawing/2014/main" id="{43A4BAF4-B068-3AE1-A8E1-73D45ED90DE7}"/>
              </a:ext>
            </a:extLst>
          </p:cNvPr>
          <p:cNvSpPr>
            <a:spLocks noGrp="1"/>
          </p:cNvSpPr>
          <p:nvPr>
            <p:ph type="pic" idx="1"/>
          </p:nvPr>
        </p:nvSpPr>
        <p:spPr>
          <a:xfrm>
            <a:off x="6828721" y="1936906"/>
            <a:ext cx="5153073" cy="47296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FE9E67F-4D11-715E-0AF6-55F58CC52D1C}"/>
              </a:ext>
            </a:extLst>
          </p:cNvPr>
          <p:cNvSpPr>
            <a:spLocks noGrp="1"/>
          </p:cNvSpPr>
          <p:nvPr>
            <p:ph type="body" sz="half" idx="2"/>
          </p:nvPr>
        </p:nvSpPr>
        <p:spPr>
          <a:xfrm>
            <a:off x="2146851" y="2057400"/>
            <a:ext cx="4123320" cy="4523577"/>
          </a:xfrm>
        </p:spPr>
        <p:txBody>
          <a:bodyPr>
            <a:normAutofit/>
          </a:bodyPr>
          <a:lstStyle>
            <a:lvl1pPr marL="0" indent="0">
              <a:buNone/>
              <a:defRPr sz="15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2">
            <a:extLst>
              <a:ext uri="{FF2B5EF4-FFF2-40B4-BE49-F238E27FC236}">
                <a16:creationId xmlns:a16="http://schemas.microsoft.com/office/drawing/2014/main" id="{5EF6AE6E-5830-0154-E2EB-4357503555CF}"/>
              </a:ext>
            </a:extLst>
          </p:cNvPr>
          <p:cNvSpPr>
            <a:spLocks noGrp="1"/>
          </p:cNvSpPr>
          <p:nvPr>
            <p:ph type="body" idx="10" hasCustomPrompt="1"/>
          </p:nvPr>
        </p:nvSpPr>
        <p:spPr>
          <a:xfrm>
            <a:off x="2146853" y="1295631"/>
            <a:ext cx="7573715" cy="393532"/>
          </a:xfrm>
        </p:spPr>
        <p:txBody>
          <a:bodyPr>
            <a:normAutofit/>
          </a:bodyPr>
          <a:lstStyle>
            <a:lvl1pPr marL="0" indent="0">
              <a:buNone/>
              <a:defRPr sz="2100">
                <a:solidFill>
                  <a:srgbClr val="008DB9"/>
                </a:solidFill>
                <a:latin typeface="Source Sans Pro Semibold" panose="020B0603030403020204" pitchFamily="34" charset="0"/>
                <a:ea typeface="Source Sans Pro Semibold" panose="020B0603030403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ADD SUBTITLE</a:t>
            </a:r>
          </a:p>
        </p:txBody>
      </p:sp>
      <p:pic>
        <p:nvPicPr>
          <p:cNvPr id="6" name="Graphic 5">
            <a:extLst>
              <a:ext uri="{FF2B5EF4-FFF2-40B4-BE49-F238E27FC236}">
                <a16:creationId xmlns:a16="http://schemas.microsoft.com/office/drawing/2014/main" id="{BA853A48-FD97-8BD1-7433-EDFF7BDFB42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756756" cy="6858000"/>
          </a:xfrm>
          <a:prstGeom prst="rect">
            <a:avLst/>
          </a:prstGeom>
        </p:spPr>
      </p:pic>
    </p:spTree>
    <p:extLst>
      <p:ext uri="{BB962C8B-B14F-4D97-AF65-F5344CB8AC3E}">
        <p14:creationId xmlns:p14="http://schemas.microsoft.com/office/powerpoint/2010/main" val="3154163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EE3ADFD-71CA-4610-0199-C638409DBE84}"/>
              </a:ext>
            </a:extLst>
          </p:cNvPr>
          <p:cNvSpPr/>
          <p:nvPr userDrawn="1"/>
        </p:nvSpPr>
        <p:spPr>
          <a:xfrm>
            <a:off x="9139017" y="5650787"/>
            <a:ext cx="3412578" cy="1473383"/>
          </a:xfrm>
          <a:prstGeom prst="rect">
            <a:avLst/>
          </a:prstGeom>
          <a:solidFill>
            <a:srgbClr val="F9C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517"/>
          </a:p>
        </p:txBody>
      </p:sp>
      <p:sp>
        <p:nvSpPr>
          <p:cNvPr id="2" name="Title 1">
            <a:extLst>
              <a:ext uri="{FF2B5EF4-FFF2-40B4-BE49-F238E27FC236}">
                <a16:creationId xmlns:a16="http://schemas.microsoft.com/office/drawing/2014/main" id="{FAFD98CA-55BB-5E03-39AA-0F066744AB8F}"/>
              </a:ext>
            </a:extLst>
          </p:cNvPr>
          <p:cNvSpPr>
            <a:spLocks noGrp="1"/>
          </p:cNvSpPr>
          <p:nvPr>
            <p:ph type="title" hasCustomPrompt="1"/>
          </p:nvPr>
        </p:nvSpPr>
        <p:spPr>
          <a:xfrm>
            <a:off x="2146852" y="492549"/>
            <a:ext cx="7934069" cy="706070"/>
          </a:xfrm>
        </p:spPr>
        <p:txBody>
          <a:bodyPr anchor="b">
            <a:noAutofit/>
          </a:bodyPr>
          <a:lstStyle>
            <a:lvl1pPr>
              <a:defRPr sz="4900"/>
            </a:lvl1pPr>
          </a:lstStyle>
          <a:p>
            <a:r>
              <a:rPr lang="en-US"/>
              <a:t>CLICK TO ADD TITLE</a:t>
            </a:r>
          </a:p>
        </p:txBody>
      </p:sp>
      <p:sp>
        <p:nvSpPr>
          <p:cNvPr id="3" name="Picture Placeholder 2">
            <a:extLst>
              <a:ext uri="{FF2B5EF4-FFF2-40B4-BE49-F238E27FC236}">
                <a16:creationId xmlns:a16="http://schemas.microsoft.com/office/drawing/2014/main" id="{43A4BAF4-B068-3AE1-A8E1-73D45ED90DE7}"/>
              </a:ext>
            </a:extLst>
          </p:cNvPr>
          <p:cNvSpPr>
            <a:spLocks noGrp="1"/>
          </p:cNvSpPr>
          <p:nvPr>
            <p:ph type="pic" idx="1"/>
          </p:nvPr>
        </p:nvSpPr>
        <p:spPr>
          <a:xfrm>
            <a:off x="6828721" y="1936906"/>
            <a:ext cx="5153073" cy="47296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FE9E67F-4D11-715E-0AF6-55F58CC52D1C}"/>
              </a:ext>
            </a:extLst>
          </p:cNvPr>
          <p:cNvSpPr>
            <a:spLocks noGrp="1"/>
          </p:cNvSpPr>
          <p:nvPr>
            <p:ph type="body" sz="half" idx="2"/>
          </p:nvPr>
        </p:nvSpPr>
        <p:spPr>
          <a:xfrm>
            <a:off x="2146851" y="2057400"/>
            <a:ext cx="4123320" cy="4523577"/>
          </a:xfrm>
        </p:spPr>
        <p:txBody>
          <a:bodyPr>
            <a:normAutofit/>
          </a:bodyPr>
          <a:lstStyle>
            <a:lvl1pPr marL="0" indent="0">
              <a:buNone/>
              <a:defRPr sz="15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2">
            <a:extLst>
              <a:ext uri="{FF2B5EF4-FFF2-40B4-BE49-F238E27FC236}">
                <a16:creationId xmlns:a16="http://schemas.microsoft.com/office/drawing/2014/main" id="{5EF6AE6E-5830-0154-E2EB-4357503555CF}"/>
              </a:ext>
            </a:extLst>
          </p:cNvPr>
          <p:cNvSpPr>
            <a:spLocks noGrp="1"/>
          </p:cNvSpPr>
          <p:nvPr>
            <p:ph type="body" idx="10" hasCustomPrompt="1"/>
          </p:nvPr>
        </p:nvSpPr>
        <p:spPr>
          <a:xfrm>
            <a:off x="2146853" y="1295631"/>
            <a:ext cx="7573715" cy="393532"/>
          </a:xfrm>
        </p:spPr>
        <p:txBody>
          <a:bodyPr>
            <a:normAutofit/>
          </a:bodyPr>
          <a:lstStyle>
            <a:lvl1pPr marL="0" indent="0">
              <a:buNone/>
              <a:defRPr sz="2100">
                <a:solidFill>
                  <a:srgbClr val="008DB9"/>
                </a:solidFill>
                <a:latin typeface="Source Sans Pro Semibold" panose="020B0603030403020204" pitchFamily="34" charset="0"/>
                <a:ea typeface="Source Sans Pro Semibold" panose="020B0603030403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ADD SUBTITLE</a:t>
            </a:r>
          </a:p>
        </p:txBody>
      </p:sp>
      <p:pic>
        <p:nvPicPr>
          <p:cNvPr id="5" name="Graphic 4">
            <a:extLst>
              <a:ext uri="{FF2B5EF4-FFF2-40B4-BE49-F238E27FC236}">
                <a16:creationId xmlns:a16="http://schemas.microsoft.com/office/drawing/2014/main" id="{6257053C-7244-104F-5286-F17A893D81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756756" cy="6858000"/>
          </a:xfrm>
          <a:prstGeom prst="rect">
            <a:avLst/>
          </a:prstGeom>
        </p:spPr>
      </p:pic>
    </p:spTree>
    <p:extLst>
      <p:ext uri="{BB962C8B-B14F-4D97-AF65-F5344CB8AC3E}">
        <p14:creationId xmlns:p14="http://schemas.microsoft.com/office/powerpoint/2010/main" val="3462405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EE3ADFD-71CA-4610-0199-C638409DBE84}"/>
              </a:ext>
            </a:extLst>
          </p:cNvPr>
          <p:cNvSpPr/>
          <p:nvPr userDrawn="1"/>
        </p:nvSpPr>
        <p:spPr>
          <a:xfrm>
            <a:off x="9139017" y="5650787"/>
            <a:ext cx="3412578" cy="1473383"/>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517"/>
          </a:p>
        </p:txBody>
      </p:sp>
      <p:sp>
        <p:nvSpPr>
          <p:cNvPr id="2" name="Title 1">
            <a:extLst>
              <a:ext uri="{FF2B5EF4-FFF2-40B4-BE49-F238E27FC236}">
                <a16:creationId xmlns:a16="http://schemas.microsoft.com/office/drawing/2014/main" id="{FAFD98CA-55BB-5E03-39AA-0F066744AB8F}"/>
              </a:ext>
            </a:extLst>
          </p:cNvPr>
          <p:cNvSpPr>
            <a:spLocks noGrp="1"/>
          </p:cNvSpPr>
          <p:nvPr>
            <p:ph type="title" hasCustomPrompt="1"/>
          </p:nvPr>
        </p:nvSpPr>
        <p:spPr>
          <a:xfrm>
            <a:off x="2146852" y="492549"/>
            <a:ext cx="7934069" cy="706070"/>
          </a:xfrm>
        </p:spPr>
        <p:txBody>
          <a:bodyPr anchor="b">
            <a:noAutofit/>
          </a:bodyPr>
          <a:lstStyle>
            <a:lvl1pPr>
              <a:defRPr sz="4900"/>
            </a:lvl1pPr>
          </a:lstStyle>
          <a:p>
            <a:r>
              <a:rPr lang="en-US"/>
              <a:t>CLICK TO ADD TITLE</a:t>
            </a:r>
          </a:p>
        </p:txBody>
      </p:sp>
      <p:sp>
        <p:nvSpPr>
          <p:cNvPr id="3" name="Picture Placeholder 2">
            <a:extLst>
              <a:ext uri="{FF2B5EF4-FFF2-40B4-BE49-F238E27FC236}">
                <a16:creationId xmlns:a16="http://schemas.microsoft.com/office/drawing/2014/main" id="{43A4BAF4-B068-3AE1-A8E1-73D45ED90DE7}"/>
              </a:ext>
            </a:extLst>
          </p:cNvPr>
          <p:cNvSpPr>
            <a:spLocks noGrp="1"/>
          </p:cNvSpPr>
          <p:nvPr>
            <p:ph type="pic" idx="1"/>
          </p:nvPr>
        </p:nvSpPr>
        <p:spPr>
          <a:xfrm>
            <a:off x="6828721" y="1936906"/>
            <a:ext cx="5153073" cy="47296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FE9E67F-4D11-715E-0AF6-55F58CC52D1C}"/>
              </a:ext>
            </a:extLst>
          </p:cNvPr>
          <p:cNvSpPr>
            <a:spLocks noGrp="1"/>
          </p:cNvSpPr>
          <p:nvPr>
            <p:ph type="body" sz="half" idx="2"/>
          </p:nvPr>
        </p:nvSpPr>
        <p:spPr>
          <a:xfrm>
            <a:off x="2146851" y="2057400"/>
            <a:ext cx="4123320" cy="4523577"/>
          </a:xfrm>
        </p:spPr>
        <p:txBody>
          <a:bodyPr>
            <a:normAutofit/>
          </a:bodyPr>
          <a:lstStyle>
            <a:lvl1pPr marL="0" indent="0">
              <a:buNone/>
              <a:defRPr sz="15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2">
            <a:extLst>
              <a:ext uri="{FF2B5EF4-FFF2-40B4-BE49-F238E27FC236}">
                <a16:creationId xmlns:a16="http://schemas.microsoft.com/office/drawing/2014/main" id="{5EF6AE6E-5830-0154-E2EB-4357503555CF}"/>
              </a:ext>
            </a:extLst>
          </p:cNvPr>
          <p:cNvSpPr>
            <a:spLocks noGrp="1"/>
          </p:cNvSpPr>
          <p:nvPr>
            <p:ph type="body" idx="10" hasCustomPrompt="1"/>
          </p:nvPr>
        </p:nvSpPr>
        <p:spPr>
          <a:xfrm>
            <a:off x="2146853" y="1295631"/>
            <a:ext cx="7573715" cy="393532"/>
          </a:xfrm>
        </p:spPr>
        <p:txBody>
          <a:bodyPr>
            <a:normAutofit/>
          </a:bodyPr>
          <a:lstStyle>
            <a:lvl1pPr marL="0" indent="0">
              <a:buNone/>
              <a:defRPr sz="2100">
                <a:solidFill>
                  <a:srgbClr val="008DB9"/>
                </a:solidFill>
                <a:latin typeface="Source Sans Pro Semibold" panose="020B0603030403020204" pitchFamily="34" charset="0"/>
                <a:ea typeface="Source Sans Pro Semibold" panose="020B0603030403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ADD SUBTITLE</a:t>
            </a:r>
          </a:p>
        </p:txBody>
      </p:sp>
      <p:pic>
        <p:nvPicPr>
          <p:cNvPr id="5" name="Graphic 4">
            <a:extLst>
              <a:ext uri="{FF2B5EF4-FFF2-40B4-BE49-F238E27FC236}">
                <a16:creationId xmlns:a16="http://schemas.microsoft.com/office/drawing/2014/main" id="{EDD80B8E-B2F6-CC80-BC8C-39F2FA7D06A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756756" cy="6858000"/>
          </a:xfrm>
          <a:prstGeom prst="rect">
            <a:avLst/>
          </a:prstGeom>
        </p:spPr>
      </p:pic>
    </p:spTree>
    <p:extLst>
      <p:ext uri="{BB962C8B-B14F-4D97-AF65-F5344CB8AC3E}">
        <p14:creationId xmlns:p14="http://schemas.microsoft.com/office/powerpoint/2010/main" val="3571919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theme" Target="../theme/theme2.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1402DA-18C2-59E0-8830-12B672A5F1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D7F02D-57B7-FE9C-6AAB-9625866DAA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33DC9A-2873-1C31-0F29-65FD88E96066}"/>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latin typeface="Source Sans Pro" panose="020B0503030403020204" pitchFamily="34" charset="0"/>
                <a:ea typeface="Source Sans Pro" panose="020B0503030403020204" pitchFamily="34" charset="0"/>
              </a:defRPr>
            </a:lvl1pPr>
          </a:lstStyle>
          <a:p>
            <a:fld id="{5F6DE5AD-B595-415F-B99B-B62693B1F921}" type="datetimeFigureOut">
              <a:rPr lang="en-US" smtClean="0"/>
              <a:pPr/>
              <a:t>4/8/2025</a:t>
            </a:fld>
            <a:endParaRPr lang="en-US"/>
          </a:p>
        </p:txBody>
      </p:sp>
      <p:sp>
        <p:nvSpPr>
          <p:cNvPr id="5" name="Footer Placeholder 4">
            <a:extLst>
              <a:ext uri="{FF2B5EF4-FFF2-40B4-BE49-F238E27FC236}">
                <a16:creationId xmlns:a16="http://schemas.microsoft.com/office/drawing/2014/main" id="{BCA25450-6803-6C3C-305C-C2BDA7159CB9}"/>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latin typeface="Source Sans Pro" panose="020B0503030403020204" pitchFamily="34" charset="0"/>
                <a:ea typeface="Source Sans Pro" panose="020B0503030403020204" pitchFamily="34" charset="0"/>
              </a:defRPr>
            </a:lvl1pPr>
          </a:lstStyle>
          <a:p>
            <a:endParaRPr lang="en-US"/>
          </a:p>
        </p:txBody>
      </p:sp>
      <p:sp>
        <p:nvSpPr>
          <p:cNvPr id="6" name="Slide Number Placeholder 5">
            <a:extLst>
              <a:ext uri="{FF2B5EF4-FFF2-40B4-BE49-F238E27FC236}">
                <a16:creationId xmlns:a16="http://schemas.microsoft.com/office/drawing/2014/main" id="{0FD0FF46-BBBF-5ABA-E3CF-DF37B492B8A5}"/>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latin typeface="Source Sans Pro" panose="020B0503030403020204" pitchFamily="34" charset="0"/>
                <a:ea typeface="Source Sans Pro" panose="020B0503030403020204" pitchFamily="34" charset="0"/>
              </a:defRPr>
            </a:lvl1pPr>
          </a:lstStyle>
          <a:p>
            <a:fld id="{6741668B-BFFE-41D6-9B11-217D031B3D5B}" type="slidenum">
              <a:rPr lang="en-US" smtClean="0"/>
              <a:pPr/>
              <a:t>‹#›</a:t>
            </a:fld>
            <a:endParaRPr lang="en-US"/>
          </a:p>
        </p:txBody>
      </p:sp>
    </p:spTree>
    <p:extLst>
      <p:ext uri="{BB962C8B-B14F-4D97-AF65-F5344CB8AC3E}">
        <p14:creationId xmlns:p14="http://schemas.microsoft.com/office/powerpoint/2010/main" val="38365942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706" r:id="rId3"/>
    <p:sldLayoutId id="2147483650" r:id="rId4"/>
    <p:sldLayoutId id="2147483652" r:id="rId5"/>
    <p:sldLayoutId id="2147483653" r:id="rId6"/>
    <p:sldLayoutId id="2147483662" r:id="rId7"/>
    <p:sldLayoutId id="2147483663" r:id="rId8"/>
    <p:sldLayoutId id="2147483664" r:id="rId9"/>
    <p:sldLayoutId id="2147483665" r:id="rId10"/>
    <p:sldLayoutId id="2147483667" r:id="rId11"/>
    <p:sldLayoutId id="2147483668" r:id="rId12"/>
    <p:sldLayoutId id="2147483666" r:id="rId13"/>
    <p:sldLayoutId id="2147483669" r:id="rId14"/>
    <p:sldLayoutId id="2147483687" r:id="rId15"/>
  </p:sldLayoutIdLst>
  <p:txStyles>
    <p:titleStyle>
      <a:lvl1pPr algn="l" defTabSz="914400" rtl="0" eaLnBrk="1" latinLnBrk="0" hangingPunct="1">
        <a:lnSpc>
          <a:spcPct val="90000"/>
        </a:lnSpc>
        <a:spcBef>
          <a:spcPct val="0"/>
        </a:spcBef>
        <a:buNone/>
        <a:defRPr sz="4900" kern="1200">
          <a:solidFill>
            <a:schemeClr val="tx1"/>
          </a:solidFill>
          <a:latin typeface="Source Sans Pro Bold" panose="020B0703030403020204" pitchFamily="34" charset="0"/>
          <a:ea typeface="Source Sans Pro Bold" panose="020B07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1402DA-18C2-59E0-8830-12B672A5F1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D7F02D-57B7-FE9C-6AAB-9625866DAA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33DC9A-2873-1C31-0F29-65FD88E960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Source Sans Pro" panose="020B0503030403020204" pitchFamily="34" charset="0"/>
                <a:ea typeface="Source Sans Pro" panose="020B0503030403020204" pitchFamily="34" charset="0"/>
              </a:defRPr>
            </a:lvl1pPr>
          </a:lstStyle>
          <a:p>
            <a:endParaRPr lang="en-US"/>
          </a:p>
        </p:txBody>
      </p:sp>
      <p:sp>
        <p:nvSpPr>
          <p:cNvPr id="5" name="Footer Placeholder 4">
            <a:extLst>
              <a:ext uri="{FF2B5EF4-FFF2-40B4-BE49-F238E27FC236}">
                <a16:creationId xmlns:a16="http://schemas.microsoft.com/office/drawing/2014/main" id="{BCA25450-6803-6C3C-305C-C2BDA7159C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Source Sans Pro" panose="020B0503030403020204" pitchFamily="34" charset="0"/>
                <a:ea typeface="Source Sans Pro" panose="020B0503030403020204" pitchFamily="34" charset="0"/>
              </a:defRPr>
            </a:lvl1pPr>
          </a:lstStyle>
          <a:p>
            <a:endParaRPr lang="en-US"/>
          </a:p>
        </p:txBody>
      </p:sp>
      <p:sp>
        <p:nvSpPr>
          <p:cNvPr id="6" name="Slide Number Placeholder 5">
            <a:extLst>
              <a:ext uri="{FF2B5EF4-FFF2-40B4-BE49-F238E27FC236}">
                <a16:creationId xmlns:a16="http://schemas.microsoft.com/office/drawing/2014/main" id="{0FD0FF46-BBBF-5ABA-E3CF-DF37B492B8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Source Sans Pro" panose="020B0503030403020204" pitchFamily="34" charset="0"/>
                <a:ea typeface="Source Sans Pro" panose="020B0503030403020204" pitchFamily="34" charset="0"/>
              </a:defRPr>
            </a:lvl1pPr>
          </a:lstStyle>
          <a:p>
            <a:fld id="{6741668B-BFFE-41D6-9B11-217D031B3D5B}" type="slidenum">
              <a:rPr lang="en-US" smtClean="0"/>
              <a:pPr/>
              <a:t>‹#›</a:t>
            </a:fld>
            <a:endParaRPr lang="en-US"/>
          </a:p>
        </p:txBody>
      </p:sp>
    </p:spTree>
    <p:extLst>
      <p:ext uri="{BB962C8B-B14F-4D97-AF65-F5344CB8AC3E}">
        <p14:creationId xmlns:p14="http://schemas.microsoft.com/office/powerpoint/2010/main" val="383659422"/>
      </p:ext>
    </p:extLst>
  </p:cSld>
  <p:clrMap bg1="lt1" tx1="dk1" bg2="lt2" tx2="dk2" accent1="accent1" accent2="accent2" accent3="accent3" accent4="accent4" accent5="accent5" accent6="accent6" hlink="hlink" folHlink="folHlink"/>
  <p:sldLayoutIdLst>
    <p:sldLayoutId id="2147483704" r:id="rId1"/>
    <p:sldLayoutId id="2147483703" r:id="rId2"/>
    <p:sldLayoutId id="2147483702" r:id="rId3"/>
    <p:sldLayoutId id="2147483701" r:id="rId4"/>
    <p:sldLayoutId id="2147483700" r:id="rId5"/>
    <p:sldLayoutId id="2147483692" r:id="rId6"/>
    <p:sldLayoutId id="2147483691" r:id="rId7"/>
    <p:sldLayoutId id="2147483690" r:id="rId8"/>
    <p:sldLayoutId id="2147483689" r:id="rId9"/>
  </p:sldLayoutIdLst>
  <p:hf hdr="0" ftr="0" dt="0"/>
  <p:txStyles>
    <p:titleStyle>
      <a:lvl1pPr algn="l" defTabSz="914400" rtl="0" eaLnBrk="1" latinLnBrk="0" hangingPunct="1">
        <a:lnSpc>
          <a:spcPct val="90000"/>
        </a:lnSpc>
        <a:spcBef>
          <a:spcPct val="0"/>
        </a:spcBef>
        <a:buNone/>
        <a:defRPr sz="4900" kern="1200">
          <a:solidFill>
            <a:schemeClr val="tx1"/>
          </a:solidFill>
          <a:latin typeface="Source Sans Pro Bold" panose="020B0703030403020204" pitchFamily="34" charset="0"/>
          <a:ea typeface="Source Sans Pro Bold" panose="020B07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07E4B6-027E-A8EC-2235-0506D760F5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B15E6C-7BA4-98A8-BCED-E2A189D9CA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D94948-93F0-3E1A-9F2A-0E7374B060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550454-7746-4F63-B971-CC8C5C0D46CF}" type="datetimeFigureOut">
              <a:rPr lang="en-US" smtClean="0"/>
              <a:t>4/8/2025</a:t>
            </a:fld>
            <a:endParaRPr lang="en-US"/>
          </a:p>
        </p:txBody>
      </p:sp>
      <p:sp>
        <p:nvSpPr>
          <p:cNvPr id="5" name="Footer Placeholder 4">
            <a:extLst>
              <a:ext uri="{FF2B5EF4-FFF2-40B4-BE49-F238E27FC236}">
                <a16:creationId xmlns:a16="http://schemas.microsoft.com/office/drawing/2014/main" id="{6EDD88D7-1313-89F6-5DDF-231B045344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9660993-8B71-0324-8D30-6A3F1EEE84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60C0F38-7024-4202-BBDC-C93FF21C36C2}" type="slidenum">
              <a:rPr lang="en-US" smtClean="0"/>
              <a:t>‹#›</a:t>
            </a:fld>
            <a:endParaRPr lang="en-US"/>
          </a:p>
        </p:txBody>
      </p:sp>
    </p:spTree>
    <p:extLst>
      <p:ext uri="{BB962C8B-B14F-4D97-AF65-F5344CB8AC3E}">
        <p14:creationId xmlns:p14="http://schemas.microsoft.com/office/powerpoint/2010/main" val="2314292789"/>
      </p:ext>
    </p:extLst>
  </p:cSld>
  <p:clrMap bg1="lt1" tx1="dk1" bg2="lt2" tx2="dk2" accent1="accent1" accent2="accent2" accent3="accent3" accent4="accent4" accent5="accent5" accent6="accent6" hlink="hlink" folHlink="folHlink"/>
  <p:sldLayoutIdLst>
    <p:sldLayoutId id="2147483708" r:id="rId1"/>
    <p:sldLayoutId id="2147483707" r:id="rId2"/>
    <p:sldLayoutId id="214748366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1402DA-18C2-59E0-8830-12B672A5F1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D7F02D-57B7-FE9C-6AAB-9625866DAA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33DC9A-2873-1C31-0F29-65FD88E96066}"/>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latin typeface="Source Sans Pro" panose="020B0503030403020204" pitchFamily="34" charset="0"/>
                <a:ea typeface="Source Sans Pro" panose="020B0503030403020204" pitchFamily="34" charset="0"/>
              </a:defRPr>
            </a:lvl1pPr>
          </a:lstStyle>
          <a:p>
            <a:endParaRPr lang="en-US"/>
          </a:p>
        </p:txBody>
      </p:sp>
      <p:sp>
        <p:nvSpPr>
          <p:cNvPr id="5" name="Footer Placeholder 4">
            <a:extLst>
              <a:ext uri="{FF2B5EF4-FFF2-40B4-BE49-F238E27FC236}">
                <a16:creationId xmlns:a16="http://schemas.microsoft.com/office/drawing/2014/main" id="{BCA25450-6803-6C3C-305C-C2BDA7159CB9}"/>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latin typeface="Source Sans Pro" panose="020B0503030403020204" pitchFamily="34" charset="0"/>
                <a:ea typeface="Source Sans Pro" panose="020B0503030403020204" pitchFamily="34" charset="0"/>
              </a:defRPr>
            </a:lvl1pPr>
          </a:lstStyle>
          <a:p>
            <a:endParaRPr lang="en-US"/>
          </a:p>
        </p:txBody>
      </p:sp>
      <p:sp>
        <p:nvSpPr>
          <p:cNvPr id="6" name="Slide Number Placeholder 5">
            <a:extLst>
              <a:ext uri="{FF2B5EF4-FFF2-40B4-BE49-F238E27FC236}">
                <a16:creationId xmlns:a16="http://schemas.microsoft.com/office/drawing/2014/main" id="{0FD0FF46-BBBF-5ABA-E3CF-DF37B492B8A5}"/>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solidFill>
                <a:latin typeface="Source Sans Pro" panose="020B0503030403020204" pitchFamily="34" charset="0"/>
                <a:ea typeface="Source Sans Pro" panose="020B0503030403020204" pitchFamily="34" charset="0"/>
              </a:defRPr>
            </a:lvl1pPr>
          </a:lstStyle>
          <a:p>
            <a:fld id="{6741668B-BFFE-41D6-9B11-217D031B3D5B}" type="slidenum">
              <a:rPr lang="en-US" smtClean="0"/>
              <a:pPr/>
              <a:t>‹#›</a:t>
            </a:fld>
            <a:endParaRPr lang="en-US"/>
          </a:p>
        </p:txBody>
      </p:sp>
    </p:spTree>
    <p:extLst>
      <p:ext uri="{BB962C8B-B14F-4D97-AF65-F5344CB8AC3E}">
        <p14:creationId xmlns:p14="http://schemas.microsoft.com/office/powerpoint/2010/main" val="383659422"/>
      </p:ext>
    </p:extLst>
  </p:cSld>
  <p:clrMap bg1="lt1" tx1="dk1" bg2="lt2" tx2="dk2" accent1="accent1" accent2="accent2" accent3="accent3" accent4="accent4" accent5="accent5" accent6="accent6" hlink="hlink" folHlink="folHlink"/>
  <p:sldLayoutIdLst>
    <p:sldLayoutId id="2147483710" r:id="rId1"/>
  </p:sldLayoutIdLst>
  <p:hf hdr="0" ftr="0" dt="0"/>
  <p:txStyles>
    <p:titleStyle>
      <a:lvl1pPr algn="l" defTabSz="914400" rtl="0" eaLnBrk="1" latinLnBrk="0" hangingPunct="1">
        <a:lnSpc>
          <a:spcPct val="90000"/>
        </a:lnSpc>
        <a:spcBef>
          <a:spcPct val="0"/>
        </a:spcBef>
        <a:buNone/>
        <a:defRPr sz="4900" kern="1200">
          <a:solidFill>
            <a:schemeClr val="tx1"/>
          </a:solidFill>
          <a:latin typeface="Source Sans Pro Bold" panose="020B0703030403020204" pitchFamily="34" charset="0"/>
          <a:ea typeface="Source Sans Pro Bold" panose="020B07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3" Type="http://schemas.openxmlformats.org/officeDocument/2006/relationships/image" Target="../media/image27.svg"/><Relationship Id="rId7" Type="http://schemas.openxmlformats.org/officeDocument/2006/relationships/image" Target="../media/image31.svg"/><Relationship Id="rId12" Type="http://schemas.openxmlformats.org/officeDocument/2006/relationships/image" Target="../media/image36.png"/><Relationship Id="rId17" Type="http://schemas.openxmlformats.org/officeDocument/2006/relationships/image" Target="../media/image41.svg"/><Relationship Id="rId2" Type="http://schemas.openxmlformats.org/officeDocument/2006/relationships/image" Target="../media/image26.png"/><Relationship Id="rId16" Type="http://schemas.openxmlformats.org/officeDocument/2006/relationships/image" Target="../media/image40.png"/><Relationship Id="rId1" Type="http://schemas.openxmlformats.org/officeDocument/2006/relationships/slideLayout" Target="../slideLayouts/slideLayout11.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5" Type="http://schemas.openxmlformats.org/officeDocument/2006/relationships/image" Target="../media/image3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 Id="rId14" Type="http://schemas.openxmlformats.org/officeDocument/2006/relationships/image" Target="../media/image3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openxmlformats.org/officeDocument/2006/relationships/hyperlink" Target="https://www.thepandemicfund.org/sites/default/files/2024-06/Pandemic%20Fund%20Strategic%20Plan.pdf" TargetMode="External"/><Relationship Id="rId3" Type="http://schemas.openxmlformats.org/officeDocument/2006/relationships/image" Target="../media/image43.svg"/><Relationship Id="rId7" Type="http://schemas.openxmlformats.org/officeDocument/2006/relationships/image" Target="../media/image47.svg"/><Relationship Id="rId2" Type="http://schemas.openxmlformats.org/officeDocument/2006/relationships/image" Target="../media/image42.png"/><Relationship Id="rId1" Type="http://schemas.openxmlformats.org/officeDocument/2006/relationships/slideLayout" Target="../slideLayouts/slideLayout11.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microsoft.com/office/2018/10/relationships/comments" Target="../comments/modernComment_7FFFF6C6_7C014451.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hyperlink" Target="https://www.thepandemicfund.org/sites/default/files/2025-03/The%20Pandemic%20Fund%20Results%20Framework%20March%2026%202025.pdf" TargetMode="Externa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image" Target="../media/image52.svg"/><Relationship Id="rId7" Type="http://schemas.openxmlformats.org/officeDocument/2006/relationships/image" Target="../media/image56.svg"/><Relationship Id="rId2" Type="http://schemas.openxmlformats.org/officeDocument/2006/relationships/image" Target="../media/image51.png"/><Relationship Id="rId1" Type="http://schemas.openxmlformats.org/officeDocument/2006/relationships/slideLayout" Target="../slideLayouts/slideLayout4.xml"/><Relationship Id="rId6" Type="http://schemas.openxmlformats.org/officeDocument/2006/relationships/image" Target="../media/image55.png"/><Relationship Id="rId5" Type="http://schemas.openxmlformats.org/officeDocument/2006/relationships/image" Target="../media/image54.svg"/><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hyperlink" Target="https://www.thepandemicfund.org/key-application-documents" TargetMode="External"/><Relationship Id="rId2" Type="http://schemas.openxmlformats.org/officeDocument/2006/relationships/image" Target="../media/image58.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hyperlink" Target="https://worldbank.smapply.io/prog/CfP3_1/" TargetMode="External"/><Relationship Id="rId1" Type="http://schemas.openxmlformats.org/officeDocument/2006/relationships/slideLayout" Target="../slideLayouts/slideLayout11.xml"/><Relationship Id="rId6" Type="http://schemas.openxmlformats.org/officeDocument/2006/relationships/image" Target="../media/image62.sv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svg"/><Relationship Id="rId4" Type="http://schemas.openxmlformats.org/officeDocument/2006/relationships/image" Target="../media/image60.svg"/><Relationship Id="rId9" Type="http://schemas.openxmlformats.org/officeDocument/2006/relationships/image" Target="../media/image6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microsoft.com/office/2018/10/relationships/comments" Target="../comments/modernComment_7FFFF695_BF44B9F4.xml"/><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hyperlink" Target="https://www.thepandemicfund.org/sites/default/files/2024-06/Pandemic%20Fund%20Strategic%20Plan.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hyperlink" Target="https://www.thepandemicfund.org/call-for-proposals" TargetMode="External"/><Relationship Id="rId2" Type="http://schemas.openxmlformats.org/officeDocument/2006/relationships/image" Target="../media/image68.png"/><Relationship Id="rId1" Type="http://schemas.openxmlformats.org/officeDocument/2006/relationships/slideLayout" Target="../slideLayouts/slideLayout11.xml"/><Relationship Id="rId4" Type="http://schemas.openxmlformats.org/officeDocument/2006/relationships/image" Target="../media/image69.png"/></Relationships>
</file>

<file path=ppt/slides/_rels/slide42.xml.rels><?xml version="1.0" encoding="UTF-8" standalone="yes"?>
<Relationships xmlns="http://schemas.openxmlformats.org/package/2006/relationships"><Relationship Id="rId8" Type="http://schemas.openxmlformats.org/officeDocument/2006/relationships/hyperlink" Target="https://www.thepandemicfund.org/sites/default/files/2025-03/DLD647%20PANDEMIC%20FUND%20-%203rd%20CfP%20-%20Scoring%20and%20Weighting%20Methodology_5.pdf" TargetMode="External"/><Relationship Id="rId13" Type="http://schemas.openxmlformats.org/officeDocument/2006/relationships/hyperlink" Target="https://forms.office.com/pages/responsepage.aspx?id=wP6iMWsmZ0y1bieW2PWcNvnuLx-z1UZCsOazNdbwDjdURTBNNTJIMjdGWE9WV0tNUzRWS1VXSThRVC4u&amp;route=shorturl" TargetMode="External"/><Relationship Id="rId3" Type="http://schemas.microsoft.com/office/2018/10/relationships/comments" Target="../comments/modernComment_7FFFF691_7ED28D48.xml"/><Relationship Id="rId7" Type="http://schemas.openxmlformats.org/officeDocument/2006/relationships/hyperlink" Target="https://www.thepandemicfund.org/pandemic-fund-third-call-proposals-phase-1-frequently-asked-questions" TargetMode="External"/><Relationship Id="rId12" Type="http://schemas.openxmlformats.org/officeDocument/2006/relationships/hyperlink" Target="https://www.thepandemicfund.org/call-for-proposals" TargetMode="External"/><Relationship Id="rId2" Type="http://schemas.openxmlformats.org/officeDocument/2006/relationships/notesSlide" Target="../notesSlides/notesSlide5.xml"/><Relationship Id="rId16" Type="http://schemas.openxmlformats.org/officeDocument/2006/relationships/hyperlink" Target="https://www.linkedin.com/company/the-pandemic-fund/" TargetMode="External"/><Relationship Id="rId1" Type="http://schemas.openxmlformats.org/officeDocument/2006/relationships/slideLayout" Target="../slideLayouts/slideLayout11.xml"/><Relationship Id="rId6" Type="http://schemas.openxmlformats.org/officeDocument/2006/relationships/hyperlink" Target="https://www.thepandemicfund.org/key-application-documents" TargetMode="External"/><Relationship Id="rId11" Type="http://schemas.openxmlformats.org/officeDocument/2006/relationships/hyperlink" Target="https://www.thepandemicfund.org/sites/default/files/2025-03/The%20Pandemic%20Fund%20M%26E%20Guidelines%20March%2027%202025.pdf" TargetMode="External"/><Relationship Id="rId5" Type="http://schemas.openxmlformats.org/officeDocument/2006/relationships/hyperlink" Target="https://worldbank.smapply.io/prog/CfP3_1/" TargetMode="External"/><Relationship Id="rId15" Type="http://schemas.openxmlformats.org/officeDocument/2006/relationships/hyperlink" Target="https://x.com/Pandemic_Fund" TargetMode="External"/><Relationship Id="rId10" Type="http://schemas.openxmlformats.org/officeDocument/2006/relationships/hyperlink" Target="https://www.thepandemicfund.org/sites/default/files/2025-03/The%20Pandemic%20Fund%20Results%20Framework%20March%2026%202025.pdf" TargetMode="External"/><Relationship Id="rId4" Type="http://schemas.openxmlformats.org/officeDocument/2006/relationships/hyperlink" Target="https://www.thepandemicfund.org/sites/default/files/2025-03/DLD647%20PANDEMIC%20FUND%20-%203rd%20CfP%20Guidance%20Note_4.pdf" TargetMode="External"/><Relationship Id="rId9" Type="http://schemas.openxmlformats.org/officeDocument/2006/relationships/hyperlink" Target="https://www.thepandemicfund.org/sites/default/files/2025-03/DLD647%20PANDEMIC%20FUND%20-%203rd%20CfP%20Application%20Template_4.pdf" TargetMode="External"/><Relationship Id="rId14" Type="http://schemas.openxmlformats.org/officeDocument/2006/relationships/hyperlink" Target="mailto:pandemicfundcfp@worldbank.org" TargetMode="External"/></Relationships>
</file>

<file path=ppt/slides/_rels/slide43.xml.rels><?xml version="1.0" encoding="UTF-8" standalone="yes"?>
<Relationships xmlns="http://schemas.openxmlformats.org/package/2006/relationships"><Relationship Id="rId2" Type="http://schemas.microsoft.com/office/2018/10/relationships/comments" Target="../comments/modernComment_7FFFF6C5_2089DA4A.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microsoft.com/office/2018/10/relationships/comments" Target="../comments/modernComment_7FFFF693_57C095F7.xml"/><Relationship Id="rId7" Type="http://schemas.openxmlformats.org/officeDocument/2006/relationships/image" Target="../media/image72.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hyperlink" Target="https://datahelpdesk.worldbank.org/knowledgebase/articles/906519-world-bank-country-and-lending-groups"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 Id="rId5" Type="http://schemas.openxmlformats.org/officeDocument/2006/relationships/image" Target="../media/image16.emf"/><Relationship Id="rId4" Type="http://schemas.openxmlformats.org/officeDocument/2006/relationships/image" Target="../media/image15.em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8" Type="http://schemas.openxmlformats.org/officeDocument/2006/relationships/hyperlink" Target="mailto:NYHQ-HEPR_Pandemic_Fund@unicef.org" TargetMode="External"/><Relationship Id="rId3" Type="http://schemas.microsoft.com/office/2018/10/relationships/comments" Target="../comments/modernComment_7FFFF698_8D212754.xml"/><Relationship Id="rId7" Type="http://schemas.openxmlformats.org/officeDocument/2006/relationships/hyperlink" Target="mailto:FAO-Pandemic-Fund@fao.org"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hyperlink" Target="mailto:pandemic_fund@cepi.net" TargetMode="External"/><Relationship Id="rId5" Type="http://schemas.openxmlformats.org/officeDocument/2006/relationships/hyperlink" Target="mailto:wparr.consultant@adb.org" TargetMode="External"/><Relationship Id="rId10" Type="http://schemas.openxmlformats.org/officeDocument/2006/relationships/image" Target="../media/image73.png"/><Relationship Id="rId4" Type="http://schemas.openxmlformats.org/officeDocument/2006/relationships/hyperlink" Target="mailto:darora@adb.org" TargetMode="External"/><Relationship Id="rId9" Type="http://schemas.openxmlformats.org/officeDocument/2006/relationships/hyperlink" Target="mailto:pf-info@who.int"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4.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09E92E1D-D9D3-2E69-0B78-A8D3E0FDE990}"/>
              </a:ext>
            </a:extLst>
          </p:cNvPr>
          <p:cNvSpPr>
            <a:spLocks noGrp="1"/>
          </p:cNvSpPr>
          <p:nvPr>
            <p:ph type="subTitle" idx="1"/>
          </p:nvPr>
        </p:nvSpPr>
        <p:spPr/>
        <p:txBody>
          <a:bodyPr vert="horz" lIns="91440" tIns="45720" rIns="91440" bIns="45720" rtlCol="0" anchor="t">
            <a:normAutofit/>
          </a:bodyPr>
          <a:lstStyle/>
          <a:p>
            <a:r>
              <a:rPr lang="en-US">
                <a:latin typeface="Source Sans Pro"/>
                <a:ea typeface="Source Sans Pro"/>
              </a:rPr>
              <a:t>Information Session</a:t>
            </a:r>
          </a:p>
          <a:p>
            <a:r>
              <a:rPr lang="en-US" sz="2400" i="1">
                <a:latin typeface="Source Sans Pro"/>
                <a:ea typeface="Source Sans Pro"/>
              </a:rPr>
              <a:t>April 7, 2025</a:t>
            </a:r>
          </a:p>
        </p:txBody>
      </p:sp>
      <p:sp>
        <p:nvSpPr>
          <p:cNvPr id="3" name="Title 2">
            <a:extLst>
              <a:ext uri="{FF2B5EF4-FFF2-40B4-BE49-F238E27FC236}">
                <a16:creationId xmlns:a16="http://schemas.microsoft.com/office/drawing/2014/main" id="{27F66670-F7F2-4974-F3AF-5CACA70F99BE}"/>
              </a:ext>
            </a:extLst>
          </p:cNvPr>
          <p:cNvSpPr>
            <a:spLocks noGrp="1"/>
          </p:cNvSpPr>
          <p:nvPr>
            <p:ph type="ctrTitle"/>
          </p:nvPr>
        </p:nvSpPr>
        <p:spPr/>
        <p:txBody>
          <a:bodyPr/>
          <a:lstStyle/>
          <a:p>
            <a:r>
              <a:rPr lang="en-US"/>
              <a:t>3</a:t>
            </a:r>
            <a:r>
              <a:rPr lang="en-US" baseline="30000"/>
              <a:t>rd</a:t>
            </a:r>
            <a:r>
              <a:rPr lang="en-US"/>
              <a:t> Call for Proposals – Phase I</a:t>
            </a:r>
          </a:p>
        </p:txBody>
      </p:sp>
    </p:spTree>
    <p:extLst>
      <p:ext uri="{BB962C8B-B14F-4D97-AF65-F5344CB8AC3E}">
        <p14:creationId xmlns:p14="http://schemas.microsoft.com/office/powerpoint/2010/main" val="2648424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817DB-8E42-3E85-4EC5-C96A07159313}"/>
            </a:ext>
          </a:extLst>
        </p:cNvPr>
        <p:cNvGrpSpPr/>
        <p:nvPr/>
      </p:nvGrpSpPr>
      <p:grpSpPr>
        <a:xfrm>
          <a:off x="0" y="0"/>
          <a:ext cx="0" cy="0"/>
          <a:chOff x="0" y="0"/>
          <a:chExt cx="0" cy="0"/>
        </a:xfrm>
      </p:grpSpPr>
      <p:sp>
        <p:nvSpPr>
          <p:cNvPr id="50" name="Text Placeholder 1">
            <a:extLst>
              <a:ext uri="{FF2B5EF4-FFF2-40B4-BE49-F238E27FC236}">
                <a16:creationId xmlns:a16="http://schemas.microsoft.com/office/drawing/2014/main" id="{1C4CE4B9-8470-19D8-E055-777580A8526D}"/>
              </a:ext>
            </a:extLst>
          </p:cNvPr>
          <p:cNvSpPr txBox="1">
            <a:spLocks noGrp="1"/>
          </p:cNvSpPr>
          <p:nvPr>
            <p:ph type="title"/>
          </p:nvPr>
        </p:nvSpPr>
        <p:spPr>
          <a:xfrm>
            <a:off x="2064123" y="437869"/>
            <a:ext cx="9322156" cy="75238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4400">
                <a:latin typeface="Source Sans Pro Bold"/>
                <a:ea typeface="Source Sans Pro Bold"/>
                <a:cs typeface="Arial"/>
              </a:rPr>
              <a:t>Timeline for CfP3 - Phase I </a:t>
            </a:r>
          </a:p>
        </p:txBody>
      </p:sp>
      <p:sp>
        <p:nvSpPr>
          <p:cNvPr id="13" name="Subtitle 5">
            <a:extLst>
              <a:ext uri="{FF2B5EF4-FFF2-40B4-BE49-F238E27FC236}">
                <a16:creationId xmlns:a16="http://schemas.microsoft.com/office/drawing/2014/main" id="{B1306954-6450-768D-C603-A49E2929E14F}"/>
              </a:ext>
            </a:extLst>
          </p:cNvPr>
          <p:cNvSpPr txBox="1">
            <a:spLocks/>
          </p:cNvSpPr>
          <p:nvPr/>
        </p:nvSpPr>
        <p:spPr>
          <a:xfrm>
            <a:off x="9069052" y="2522126"/>
            <a:ext cx="1760396" cy="146814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a:latin typeface="Source Sans Pro"/>
                <a:ea typeface="Source Sans Pro"/>
                <a:cs typeface="Arial"/>
              </a:rPr>
              <a:t>Secretariat screens  proposals for eligibility and may contact applicants for additional information</a:t>
            </a:r>
            <a:br>
              <a:rPr lang="en-US" sz="1400">
                <a:latin typeface="Source Sans Pro"/>
                <a:ea typeface="Source Sans Pro"/>
                <a:cs typeface="Arial"/>
              </a:rPr>
            </a:br>
            <a:r>
              <a:rPr lang="en-US" sz="1400" b="1">
                <a:solidFill>
                  <a:srgbClr val="008DB9"/>
                </a:solidFill>
                <a:latin typeface="Source Sans Pro"/>
                <a:ea typeface="Source Sans Pro"/>
                <a:cs typeface="Arial"/>
              </a:rPr>
              <a:t>June 9 – 30, 2025</a:t>
            </a:r>
            <a:endParaRPr lang="en-US" sz="1400">
              <a:solidFill>
                <a:srgbClr val="008DB9"/>
              </a:solidFill>
              <a:cs typeface="Arial"/>
            </a:endParaRPr>
          </a:p>
        </p:txBody>
      </p:sp>
      <p:sp>
        <p:nvSpPr>
          <p:cNvPr id="24" name="TextBox 23">
            <a:extLst>
              <a:ext uri="{FF2B5EF4-FFF2-40B4-BE49-F238E27FC236}">
                <a16:creationId xmlns:a16="http://schemas.microsoft.com/office/drawing/2014/main" id="{4B971BE7-926A-064A-3E92-3BC9D24A87D3}"/>
              </a:ext>
            </a:extLst>
          </p:cNvPr>
          <p:cNvSpPr txBox="1"/>
          <p:nvPr/>
        </p:nvSpPr>
        <p:spPr>
          <a:xfrm>
            <a:off x="2213212" y="2539051"/>
            <a:ext cx="1653202" cy="95410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ource Sans Pro" panose="020B0503030403020204" pitchFamily="34" charset="0"/>
                <a:ea typeface="+mn-ea"/>
                <a:cs typeface="Arial"/>
              </a:rPr>
              <a:t>Call for Proposals announced on </a:t>
            </a:r>
            <a:r>
              <a:rPr kumimoji="0" lang="en-US" sz="1400" b="1" i="0" u="none" strike="noStrike" kern="1200" cap="none" spc="0" normalizeH="0" baseline="0" noProof="0">
                <a:ln>
                  <a:noFill/>
                </a:ln>
                <a:solidFill>
                  <a:srgbClr val="0F9ED5"/>
                </a:solidFill>
                <a:effectLst/>
                <a:uLnTx/>
                <a:uFillTx/>
                <a:latin typeface="Source Sans Pro" panose="020B0503030403020204" pitchFamily="34" charset="0"/>
                <a:ea typeface="+mn-ea"/>
                <a:cs typeface="Arial"/>
              </a:rPr>
              <a:t>December 19</a:t>
            </a:r>
            <a:r>
              <a:rPr kumimoji="0" lang="en-US" sz="1400" b="1" i="0" u="none" strike="noStrike" kern="1200" cap="none" spc="0" normalizeH="0" baseline="30000" noProof="0">
                <a:ln>
                  <a:noFill/>
                </a:ln>
                <a:solidFill>
                  <a:srgbClr val="0F9ED5"/>
                </a:solidFill>
                <a:effectLst/>
                <a:uLnTx/>
                <a:uFillTx/>
                <a:latin typeface="Source Sans Pro" panose="020B0503030403020204" pitchFamily="34" charset="0"/>
                <a:ea typeface="+mn-ea"/>
                <a:cs typeface="Arial"/>
              </a:rPr>
              <a:t>th</a:t>
            </a:r>
            <a:r>
              <a:rPr kumimoji="0" lang="en-US" sz="1400" b="1" i="0" u="none" strike="noStrike" kern="1200" cap="none" spc="0" normalizeH="0" baseline="0" noProof="0">
                <a:ln>
                  <a:noFill/>
                </a:ln>
                <a:solidFill>
                  <a:srgbClr val="0F9ED5"/>
                </a:solidFill>
                <a:effectLst/>
                <a:uLnTx/>
                <a:uFillTx/>
                <a:latin typeface="Source Sans Pro" panose="020B0503030403020204" pitchFamily="34" charset="0"/>
                <a:ea typeface="+mn-ea"/>
                <a:cs typeface="Arial"/>
              </a:rPr>
              <a:t> 2024</a:t>
            </a:r>
            <a:endParaRPr kumimoji="0" lang="en-US" sz="1400" b="0" i="0" u="none" strike="noStrike" kern="1200" cap="none" spc="0" normalizeH="0" baseline="0" noProof="0">
              <a:ln>
                <a:noFill/>
              </a:ln>
              <a:solidFill>
                <a:srgbClr val="0F9ED5"/>
              </a:solidFill>
              <a:effectLst/>
              <a:uLnTx/>
              <a:uFillTx/>
              <a:latin typeface="Source Sans Pro" panose="020B0503030403020204" pitchFamily="34" charset="0"/>
              <a:ea typeface="+mn-ea"/>
              <a:cs typeface="Arial"/>
            </a:endParaRPr>
          </a:p>
        </p:txBody>
      </p:sp>
      <p:sp>
        <p:nvSpPr>
          <p:cNvPr id="26" name="TextBox 25">
            <a:extLst>
              <a:ext uri="{FF2B5EF4-FFF2-40B4-BE49-F238E27FC236}">
                <a16:creationId xmlns:a16="http://schemas.microsoft.com/office/drawing/2014/main" id="{0098D486-ABF0-D5D7-4A83-EE717548F72B}"/>
              </a:ext>
            </a:extLst>
          </p:cNvPr>
          <p:cNvSpPr txBox="1"/>
          <p:nvPr/>
        </p:nvSpPr>
        <p:spPr>
          <a:xfrm>
            <a:off x="4344618" y="2520496"/>
            <a:ext cx="1290376" cy="138499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ource Sans Pro"/>
                <a:ea typeface="Source Sans Pro"/>
                <a:cs typeface="Arial"/>
              </a:rPr>
              <a:t>Application portal and </a:t>
            </a:r>
            <a:r>
              <a:rPr lang="en-US" sz="1400" err="1">
                <a:solidFill>
                  <a:prstClr val="black"/>
                </a:solidFill>
                <a:latin typeface="Source Sans Pro"/>
                <a:ea typeface="Source Sans Pro"/>
                <a:cs typeface="Arial"/>
              </a:rPr>
              <a:t>CfP</a:t>
            </a:r>
            <a:r>
              <a:rPr kumimoji="0" lang="en-US" sz="1400" b="0" i="0" u="none" strike="noStrike" kern="1200" cap="none" spc="0" normalizeH="0" baseline="0" noProof="0">
                <a:ln>
                  <a:noFill/>
                </a:ln>
                <a:solidFill>
                  <a:prstClr val="black"/>
                </a:solidFill>
                <a:effectLst/>
                <a:uLnTx/>
                <a:uFillTx/>
                <a:latin typeface="Source Sans Pro"/>
                <a:ea typeface="Source Sans Pro"/>
                <a:cs typeface="Arial"/>
              </a:rPr>
              <a:t> </a:t>
            </a:r>
            <a:r>
              <a:rPr lang="en-US" sz="1400">
                <a:solidFill>
                  <a:prstClr val="black"/>
                </a:solidFill>
                <a:latin typeface="Source Sans Pro"/>
                <a:ea typeface="Source Sans Pro"/>
                <a:cs typeface="Arial"/>
              </a:rPr>
              <a:t>guidance</a:t>
            </a:r>
            <a:r>
              <a:rPr kumimoji="0" lang="en-US" sz="1400" b="0" i="0" u="none" strike="noStrike" kern="1200" cap="none" spc="0" normalizeH="0" baseline="0" noProof="0">
                <a:ln>
                  <a:noFill/>
                </a:ln>
                <a:solidFill>
                  <a:prstClr val="black"/>
                </a:solidFill>
                <a:effectLst/>
                <a:uLnTx/>
                <a:uFillTx/>
                <a:latin typeface="Source Sans Pro"/>
                <a:ea typeface="Source Sans Pro"/>
                <a:cs typeface="Arial"/>
              </a:rPr>
              <a:t> released on </a:t>
            </a:r>
            <a:r>
              <a:rPr kumimoji="0" lang="en-US" sz="1400" b="1" i="0" u="none" strike="noStrike" kern="1200" cap="none" spc="0" normalizeH="0" baseline="0" noProof="0">
                <a:ln>
                  <a:noFill/>
                </a:ln>
                <a:solidFill>
                  <a:srgbClr val="0F9ED5"/>
                </a:solidFill>
                <a:effectLst/>
                <a:uLnTx/>
                <a:uFillTx/>
                <a:latin typeface="Source Sans Pro"/>
                <a:ea typeface="Source Sans Pro"/>
                <a:cs typeface="Arial"/>
              </a:rPr>
              <a:t>March </a:t>
            </a:r>
            <a:r>
              <a:rPr lang="en-US" sz="1400" b="1">
                <a:solidFill>
                  <a:srgbClr val="0F9ED5"/>
                </a:solidFill>
                <a:latin typeface="Source Sans Pro"/>
                <a:ea typeface="Source Sans Pro"/>
                <a:cs typeface="Arial"/>
              </a:rPr>
              <a:t>26</a:t>
            </a:r>
            <a:r>
              <a:rPr kumimoji="0" lang="en-US" sz="1400" b="1" i="0" u="none" strike="noStrike" kern="1200" cap="none" spc="0" normalizeH="0" baseline="0" noProof="0">
                <a:ln>
                  <a:noFill/>
                </a:ln>
                <a:solidFill>
                  <a:srgbClr val="0F9ED5"/>
                </a:solidFill>
                <a:effectLst/>
                <a:uLnTx/>
                <a:uFillTx/>
                <a:latin typeface="Source Sans Pro"/>
                <a:ea typeface="Source Sans Pro"/>
                <a:cs typeface="Arial"/>
              </a:rPr>
              <a:t>, 2025</a:t>
            </a:r>
          </a:p>
        </p:txBody>
      </p:sp>
      <p:sp>
        <p:nvSpPr>
          <p:cNvPr id="31" name="Arrow: Right 30">
            <a:extLst>
              <a:ext uri="{FF2B5EF4-FFF2-40B4-BE49-F238E27FC236}">
                <a16:creationId xmlns:a16="http://schemas.microsoft.com/office/drawing/2014/main" id="{9C0EA24C-90A3-20F9-875A-76F335A78459}"/>
              </a:ext>
            </a:extLst>
          </p:cNvPr>
          <p:cNvSpPr/>
          <p:nvPr/>
        </p:nvSpPr>
        <p:spPr>
          <a:xfrm>
            <a:off x="3617611" y="1797712"/>
            <a:ext cx="397655" cy="381592"/>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9" name="TextBox 38">
            <a:extLst>
              <a:ext uri="{FF2B5EF4-FFF2-40B4-BE49-F238E27FC236}">
                <a16:creationId xmlns:a16="http://schemas.microsoft.com/office/drawing/2014/main" id="{CC4ED9C0-34D9-78F9-E741-DD3716117CBF}"/>
              </a:ext>
            </a:extLst>
          </p:cNvPr>
          <p:cNvSpPr txBox="1"/>
          <p:nvPr/>
        </p:nvSpPr>
        <p:spPr>
          <a:xfrm>
            <a:off x="1889548" y="1176326"/>
            <a:ext cx="30535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F9ED5"/>
                </a:solidFill>
                <a:effectLst/>
                <a:uLnTx/>
                <a:uFillTx/>
                <a:latin typeface="Arial" panose="020B0604020202020204"/>
                <a:ea typeface="+mn-ea"/>
                <a:cs typeface="+mn-cs"/>
              </a:rPr>
              <a:t>1</a:t>
            </a:r>
          </a:p>
        </p:txBody>
      </p:sp>
      <p:sp>
        <p:nvSpPr>
          <p:cNvPr id="43" name="TextBox 42">
            <a:extLst>
              <a:ext uri="{FF2B5EF4-FFF2-40B4-BE49-F238E27FC236}">
                <a16:creationId xmlns:a16="http://schemas.microsoft.com/office/drawing/2014/main" id="{B7EDA31D-CB62-F893-3FA7-877D8939CBB8}"/>
              </a:ext>
            </a:extLst>
          </p:cNvPr>
          <p:cNvSpPr txBox="1"/>
          <p:nvPr/>
        </p:nvSpPr>
        <p:spPr>
          <a:xfrm>
            <a:off x="4041205" y="1177850"/>
            <a:ext cx="30535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F9ED5"/>
                </a:solidFill>
                <a:effectLst/>
                <a:uLnTx/>
                <a:uFillTx/>
                <a:latin typeface="Arial" panose="020B0604020202020204"/>
                <a:ea typeface="+mn-ea"/>
                <a:cs typeface="+mn-cs"/>
              </a:rPr>
              <a:t>2</a:t>
            </a:r>
          </a:p>
        </p:txBody>
      </p:sp>
      <p:sp>
        <p:nvSpPr>
          <p:cNvPr id="45" name="TextBox 44">
            <a:extLst>
              <a:ext uri="{FF2B5EF4-FFF2-40B4-BE49-F238E27FC236}">
                <a16:creationId xmlns:a16="http://schemas.microsoft.com/office/drawing/2014/main" id="{BA25A666-3230-DA4B-6300-D171B112106B}"/>
              </a:ext>
            </a:extLst>
          </p:cNvPr>
          <p:cNvSpPr txBox="1"/>
          <p:nvPr/>
        </p:nvSpPr>
        <p:spPr>
          <a:xfrm>
            <a:off x="6423941" y="1176326"/>
            <a:ext cx="30535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F9ED5"/>
                </a:solidFill>
                <a:effectLst/>
                <a:uLnTx/>
                <a:uFillTx/>
                <a:latin typeface="Arial" panose="020B0604020202020204"/>
                <a:ea typeface="+mn-ea"/>
                <a:cs typeface="+mn-cs"/>
              </a:rPr>
              <a:t>3</a:t>
            </a:r>
          </a:p>
        </p:txBody>
      </p:sp>
      <p:sp>
        <p:nvSpPr>
          <p:cNvPr id="47" name="TextBox 46">
            <a:extLst>
              <a:ext uri="{FF2B5EF4-FFF2-40B4-BE49-F238E27FC236}">
                <a16:creationId xmlns:a16="http://schemas.microsoft.com/office/drawing/2014/main" id="{FF1AF8ED-CCCE-54B5-18F8-9DF73B06CCCB}"/>
              </a:ext>
            </a:extLst>
          </p:cNvPr>
          <p:cNvSpPr txBox="1"/>
          <p:nvPr/>
        </p:nvSpPr>
        <p:spPr>
          <a:xfrm>
            <a:off x="6725443" y="2542364"/>
            <a:ext cx="1527265" cy="138499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ource Sans Pro"/>
                <a:ea typeface="Source Sans Pro"/>
                <a:cs typeface="Arial"/>
              </a:rPr>
              <a:t>Deadline to submit proposals </a:t>
            </a:r>
            <a:r>
              <a:rPr lang="en-US" sz="1400">
                <a:solidFill>
                  <a:prstClr val="black"/>
                </a:solidFill>
                <a:latin typeface="Source Sans Pro"/>
                <a:ea typeface="Source Sans Pro"/>
                <a:cs typeface="Arial"/>
              </a:rPr>
              <a:t>via</a:t>
            </a:r>
            <a:r>
              <a:rPr kumimoji="0" lang="en-US" sz="1400" b="0" i="0" u="none" strike="noStrike" kern="1200" cap="none" spc="0" normalizeH="0" baseline="0" noProof="0">
                <a:ln>
                  <a:noFill/>
                </a:ln>
                <a:solidFill>
                  <a:prstClr val="black"/>
                </a:solidFill>
                <a:effectLst/>
                <a:uLnTx/>
                <a:uFillTx/>
                <a:latin typeface="Source Sans Pro"/>
                <a:ea typeface="Source Sans Pro"/>
                <a:cs typeface="Arial"/>
              </a:rPr>
              <a:t> the application portal </a:t>
            </a:r>
            <a:r>
              <a:rPr kumimoji="0" lang="en-US" sz="1400" b="1" i="0" u="none" strike="noStrike" kern="1200" cap="none" spc="0" normalizeH="0" baseline="0" noProof="0">
                <a:ln>
                  <a:noFill/>
                </a:ln>
                <a:solidFill>
                  <a:srgbClr val="0F9ED5"/>
                </a:solidFill>
                <a:effectLst/>
                <a:uLnTx/>
                <a:uFillTx/>
                <a:latin typeface="Source Sans Pro"/>
                <a:ea typeface="Source Sans Pro"/>
                <a:cs typeface="Arial"/>
              </a:rPr>
              <a:t>June 6, 2025 at 23:39 ET</a:t>
            </a:r>
            <a:endParaRPr lang="en-US" sz="1400" b="1" i="0" u="none" strike="noStrike" kern="1200" cap="none" spc="0" normalizeH="0" baseline="0" noProof="0">
              <a:ln>
                <a:noFill/>
              </a:ln>
              <a:solidFill>
                <a:srgbClr val="0F9ED5"/>
              </a:solidFill>
              <a:effectLst/>
              <a:uLnTx/>
              <a:uFillTx/>
              <a:latin typeface="Source Sans Pro"/>
              <a:ea typeface="Source Sans Pro"/>
              <a:cs typeface="Arial"/>
            </a:endParaRPr>
          </a:p>
        </p:txBody>
      </p:sp>
      <p:sp>
        <p:nvSpPr>
          <p:cNvPr id="49" name="TextBox 48">
            <a:extLst>
              <a:ext uri="{FF2B5EF4-FFF2-40B4-BE49-F238E27FC236}">
                <a16:creationId xmlns:a16="http://schemas.microsoft.com/office/drawing/2014/main" id="{02C0D8FB-ABB5-7F88-7415-4E85B832CC22}"/>
              </a:ext>
            </a:extLst>
          </p:cNvPr>
          <p:cNvSpPr txBox="1"/>
          <p:nvPr/>
        </p:nvSpPr>
        <p:spPr>
          <a:xfrm>
            <a:off x="8838264" y="1176326"/>
            <a:ext cx="30535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F9ED5"/>
                </a:solidFill>
                <a:effectLst/>
                <a:uLnTx/>
                <a:uFillTx/>
                <a:latin typeface="Arial" panose="020B0604020202020204"/>
                <a:ea typeface="+mn-ea"/>
                <a:cs typeface="+mn-cs"/>
              </a:rPr>
              <a:t>4</a:t>
            </a:r>
          </a:p>
        </p:txBody>
      </p:sp>
      <p:sp>
        <p:nvSpPr>
          <p:cNvPr id="52" name="Arrow: Right 51">
            <a:extLst>
              <a:ext uri="{FF2B5EF4-FFF2-40B4-BE49-F238E27FC236}">
                <a16:creationId xmlns:a16="http://schemas.microsoft.com/office/drawing/2014/main" id="{46D0F37A-5F39-1486-40AC-2F43FF71A14D}"/>
              </a:ext>
            </a:extLst>
          </p:cNvPr>
          <p:cNvSpPr/>
          <p:nvPr/>
        </p:nvSpPr>
        <p:spPr>
          <a:xfrm>
            <a:off x="5894924" y="1799301"/>
            <a:ext cx="397655" cy="381592"/>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8" name="Arrow: Right 57">
            <a:extLst>
              <a:ext uri="{FF2B5EF4-FFF2-40B4-BE49-F238E27FC236}">
                <a16:creationId xmlns:a16="http://schemas.microsoft.com/office/drawing/2014/main" id="{73602504-E7F0-53D9-4786-3B9820C329B9}"/>
              </a:ext>
            </a:extLst>
          </p:cNvPr>
          <p:cNvSpPr/>
          <p:nvPr/>
        </p:nvSpPr>
        <p:spPr>
          <a:xfrm>
            <a:off x="8437595" y="1798208"/>
            <a:ext cx="397655" cy="38159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64" name="Group 63">
            <a:extLst>
              <a:ext uri="{FF2B5EF4-FFF2-40B4-BE49-F238E27FC236}">
                <a16:creationId xmlns:a16="http://schemas.microsoft.com/office/drawing/2014/main" id="{D867BC23-1374-C22C-BADC-D239C6602FEF}"/>
              </a:ext>
            </a:extLst>
          </p:cNvPr>
          <p:cNvGrpSpPr/>
          <p:nvPr/>
        </p:nvGrpSpPr>
        <p:grpSpPr>
          <a:xfrm>
            <a:off x="9081584" y="1551832"/>
            <a:ext cx="1291261" cy="843325"/>
            <a:chOff x="6047533" y="1483143"/>
            <a:chExt cx="1336084" cy="925501"/>
          </a:xfrm>
        </p:grpSpPr>
        <p:sp>
          <p:nvSpPr>
            <p:cNvPr id="62" name="Rectangle: Rounded Corners 61">
              <a:extLst>
                <a:ext uri="{FF2B5EF4-FFF2-40B4-BE49-F238E27FC236}">
                  <a16:creationId xmlns:a16="http://schemas.microsoft.com/office/drawing/2014/main" id="{A002528F-A2DE-1FED-C965-0892031439C2}"/>
                </a:ext>
              </a:extLst>
            </p:cNvPr>
            <p:cNvSpPr/>
            <p:nvPr/>
          </p:nvSpPr>
          <p:spPr>
            <a:xfrm>
              <a:off x="6047533" y="1494244"/>
              <a:ext cx="1336084" cy="914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63" name="Graphic 62" descr="Clipboard Mixed outline">
              <a:extLst>
                <a:ext uri="{FF2B5EF4-FFF2-40B4-BE49-F238E27FC236}">
                  <a16:creationId xmlns:a16="http://schemas.microsoft.com/office/drawing/2014/main" id="{455688AB-E79E-2A35-8999-6B3923C172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82235" y="1483143"/>
              <a:ext cx="914400" cy="914400"/>
            </a:xfrm>
            <a:prstGeom prst="rect">
              <a:avLst/>
            </a:prstGeom>
          </p:spPr>
        </p:pic>
      </p:grpSp>
      <p:sp>
        <p:nvSpPr>
          <p:cNvPr id="66" name="Arrow: Right 65">
            <a:extLst>
              <a:ext uri="{FF2B5EF4-FFF2-40B4-BE49-F238E27FC236}">
                <a16:creationId xmlns:a16="http://schemas.microsoft.com/office/drawing/2014/main" id="{FBDC9BD5-3C6C-8AA7-60F3-4047C3032F90}"/>
              </a:ext>
            </a:extLst>
          </p:cNvPr>
          <p:cNvSpPr/>
          <p:nvPr/>
        </p:nvSpPr>
        <p:spPr>
          <a:xfrm>
            <a:off x="10724165" y="1783025"/>
            <a:ext cx="397655" cy="38159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70" name="Group 69">
            <a:extLst>
              <a:ext uri="{FF2B5EF4-FFF2-40B4-BE49-F238E27FC236}">
                <a16:creationId xmlns:a16="http://schemas.microsoft.com/office/drawing/2014/main" id="{4E292796-0E4A-AFF4-9752-41652B651C8C}"/>
              </a:ext>
            </a:extLst>
          </p:cNvPr>
          <p:cNvGrpSpPr/>
          <p:nvPr/>
        </p:nvGrpSpPr>
        <p:grpSpPr>
          <a:xfrm>
            <a:off x="2184166" y="1546298"/>
            <a:ext cx="1291261" cy="862346"/>
            <a:chOff x="301110" y="1456651"/>
            <a:chExt cx="1336084" cy="951993"/>
          </a:xfrm>
        </p:grpSpPr>
        <p:sp>
          <p:nvSpPr>
            <p:cNvPr id="68" name="Rectangle: Rounded Corners 67">
              <a:extLst>
                <a:ext uri="{FF2B5EF4-FFF2-40B4-BE49-F238E27FC236}">
                  <a16:creationId xmlns:a16="http://schemas.microsoft.com/office/drawing/2014/main" id="{331A51DA-AE5E-0C13-F4AB-E42476263A41}"/>
                </a:ext>
              </a:extLst>
            </p:cNvPr>
            <p:cNvSpPr/>
            <p:nvPr/>
          </p:nvSpPr>
          <p:spPr>
            <a:xfrm>
              <a:off x="301110" y="1494244"/>
              <a:ext cx="1336084" cy="914400"/>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69" name="Graphic 68" descr="Megaphone outline">
              <a:extLst>
                <a:ext uri="{FF2B5EF4-FFF2-40B4-BE49-F238E27FC236}">
                  <a16:creationId xmlns:a16="http://schemas.microsoft.com/office/drawing/2014/main" id="{1B0A2FBC-7E83-0FF0-39C1-FBF4E9F2399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6549" y="1456651"/>
              <a:ext cx="914400" cy="914400"/>
            </a:xfrm>
            <a:prstGeom prst="rect">
              <a:avLst/>
            </a:prstGeom>
          </p:spPr>
        </p:pic>
      </p:grpSp>
      <p:grpSp>
        <p:nvGrpSpPr>
          <p:cNvPr id="74" name="Group 73">
            <a:extLst>
              <a:ext uri="{FF2B5EF4-FFF2-40B4-BE49-F238E27FC236}">
                <a16:creationId xmlns:a16="http://schemas.microsoft.com/office/drawing/2014/main" id="{C26533EA-00F1-8E87-01BC-1F86D620D4FC}"/>
              </a:ext>
            </a:extLst>
          </p:cNvPr>
          <p:cNvGrpSpPr/>
          <p:nvPr/>
        </p:nvGrpSpPr>
        <p:grpSpPr>
          <a:xfrm>
            <a:off x="6728550" y="1545533"/>
            <a:ext cx="1243088" cy="853742"/>
            <a:chOff x="4157564" y="1449143"/>
            <a:chExt cx="1280440" cy="943389"/>
          </a:xfrm>
        </p:grpSpPr>
        <p:sp>
          <p:nvSpPr>
            <p:cNvPr id="72" name="Rectangle: Rounded Corners 71">
              <a:extLst>
                <a:ext uri="{FF2B5EF4-FFF2-40B4-BE49-F238E27FC236}">
                  <a16:creationId xmlns:a16="http://schemas.microsoft.com/office/drawing/2014/main" id="{7B6E17B0-912F-2345-EB90-F4D6E53A0DBA}"/>
                </a:ext>
              </a:extLst>
            </p:cNvPr>
            <p:cNvSpPr/>
            <p:nvPr/>
          </p:nvSpPr>
          <p:spPr>
            <a:xfrm>
              <a:off x="4157564" y="1449143"/>
              <a:ext cx="1280440" cy="914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73" name="Graphic 72" descr="Alarm Ringing outline">
              <a:extLst>
                <a:ext uri="{FF2B5EF4-FFF2-40B4-BE49-F238E27FC236}">
                  <a16:creationId xmlns:a16="http://schemas.microsoft.com/office/drawing/2014/main" id="{8E8FCE4D-C5DC-A575-A07B-3351B52B0A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84377" y="1478132"/>
              <a:ext cx="914400" cy="914400"/>
            </a:xfrm>
            <a:prstGeom prst="rect">
              <a:avLst/>
            </a:prstGeom>
          </p:spPr>
        </p:pic>
      </p:grpSp>
      <p:grpSp>
        <p:nvGrpSpPr>
          <p:cNvPr id="78" name="Group 77">
            <a:extLst>
              <a:ext uri="{FF2B5EF4-FFF2-40B4-BE49-F238E27FC236}">
                <a16:creationId xmlns:a16="http://schemas.microsoft.com/office/drawing/2014/main" id="{01681AE7-1C51-4039-7EEA-6996C0B3EE3A}"/>
              </a:ext>
            </a:extLst>
          </p:cNvPr>
          <p:cNvGrpSpPr/>
          <p:nvPr/>
        </p:nvGrpSpPr>
        <p:grpSpPr>
          <a:xfrm>
            <a:off x="4344618" y="1543931"/>
            <a:ext cx="1263960" cy="856342"/>
            <a:chOff x="2246723" y="1464581"/>
            <a:chExt cx="1301312" cy="945989"/>
          </a:xfrm>
        </p:grpSpPr>
        <p:sp>
          <p:nvSpPr>
            <p:cNvPr id="76" name="Rectangle: Rounded Corners 75">
              <a:extLst>
                <a:ext uri="{FF2B5EF4-FFF2-40B4-BE49-F238E27FC236}">
                  <a16:creationId xmlns:a16="http://schemas.microsoft.com/office/drawing/2014/main" id="{16D41B09-7C22-0F51-0649-E54B167A89CD}"/>
                </a:ext>
              </a:extLst>
            </p:cNvPr>
            <p:cNvSpPr/>
            <p:nvPr/>
          </p:nvSpPr>
          <p:spPr>
            <a:xfrm>
              <a:off x="2246723" y="1496170"/>
              <a:ext cx="1301312" cy="914400"/>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77" name="Graphic 76" descr="Programmer female outline">
              <a:extLst>
                <a:ext uri="{FF2B5EF4-FFF2-40B4-BE49-F238E27FC236}">
                  <a16:creationId xmlns:a16="http://schemas.microsoft.com/office/drawing/2014/main" id="{2211C904-F7C0-70E9-5D41-9D8A11D8DFB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429743" y="1464581"/>
              <a:ext cx="914400" cy="914400"/>
            </a:xfrm>
            <a:prstGeom prst="rect">
              <a:avLst/>
            </a:prstGeom>
          </p:spPr>
        </p:pic>
      </p:grpSp>
      <p:sp>
        <p:nvSpPr>
          <p:cNvPr id="81" name="TextBox 80">
            <a:extLst>
              <a:ext uri="{FF2B5EF4-FFF2-40B4-BE49-F238E27FC236}">
                <a16:creationId xmlns:a16="http://schemas.microsoft.com/office/drawing/2014/main" id="{79750F62-EDBE-EF7F-86CB-0746A887A8DB}"/>
              </a:ext>
            </a:extLst>
          </p:cNvPr>
          <p:cNvSpPr txBox="1"/>
          <p:nvPr/>
        </p:nvSpPr>
        <p:spPr>
          <a:xfrm>
            <a:off x="4083174" y="3923798"/>
            <a:ext cx="272118" cy="4708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F9ED5"/>
                </a:solidFill>
                <a:effectLst/>
                <a:uLnTx/>
                <a:uFillTx/>
                <a:latin typeface="Arial" panose="020B0604020202020204"/>
                <a:ea typeface="+mn-ea"/>
                <a:cs typeface="+mn-cs"/>
              </a:rPr>
              <a:t>6</a:t>
            </a:r>
          </a:p>
        </p:txBody>
      </p:sp>
      <p:sp>
        <p:nvSpPr>
          <p:cNvPr id="82" name="Subtitle 5">
            <a:extLst>
              <a:ext uri="{FF2B5EF4-FFF2-40B4-BE49-F238E27FC236}">
                <a16:creationId xmlns:a16="http://schemas.microsoft.com/office/drawing/2014/main" id="{E158D723-2E2D-CA14-B7D9-8880066D4632}"/>
              </a:ext>
            </a:extLst>
          </p:cNvPr>
          <p:cNvSpPr txBox="1">
            <a:spLocks/>
          </p:cNvSpPr>
          <p:nvPr/>
        </p:nvSpPr>
        <p:spPr>
          <a:xfrm>
            <a:off x="2149510" y="5145538"/>
            <a:ext cx="1891695" cy="1188464"/>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lang="it-IT" sz="2000" b="0" i="0" kern="1200" smtClean="0">
                <a:solidFill>
                  <a:schemeClr val="tx1"/>
                </a:solidFill>
                <a:effectLst/>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kumimoji="0" lang="en-US" sz="1400" b="0" i="0" u="none" strike="noStrike" kern="1200" cap="none" spc="0" normalizeH="0" baseline="0" noProof="0">
                <a:ln>
                  <a:noFill/>
                </a:ln>
                <a:solidFill>
                  <a:prstClr val="black"/>
                </a:solidFill>
                <a:effectLst/>
                <a:uLnTx/>
                <a:uFillTx/>
                <a:latin typeface="Source Sans Pro"/>
                <a:ea typeface="Source Sans Pro"/>
                <a:cs typeface="Arial"/>
              </a:rPr>
              <a:t>TAP undertakes a technical evaluation of all eligible proposals and submits final recommendations</a:t>
            </a:r>
            <a:br>
              <a:rPr lang="en-US" sz="1400">
                <a:solidFill>
                  <a:prstClr val="black"/>
                </a:solidFill>
                <a:latin typeface="Source Sans Pro"/>
                <a:ea typeface="Source Sans Pro"/>
                <a:cs typeface="Arial"/>
              </a:rPr>
            </a:br>
            <a:r>
              <a:rPr kumimoji="0" lang="en-US" sz="1400" b="1" i="0" u="none" strike="noStrike" kern="1200" cap="none" spc="0" normalizeH="0" baseline="0" noProof="0">
                <a:ln>
                  <a:noFill/>
                </a:ln>
                <a:solidFill>
                  <a:srgbClr val="0F9ED5"/>
                </a:solidFill>
                <a:effectLst/>
                <a:uLnTx/>
                <a:uFillTx/>
                <a:latin typeface="Source Sans Pro"/>
                <a:ea typeface="Source Sans Pro"/>
                <a:cs typeface="Arial"/>
              </a:rPr>
              <a:t>July – October 2025</a:t>
            </a:r>
            <a:endParaRPr lang="en-US" sz="1400">
              <a:ea typeface="+mn-ea"/>
            </a:endParaRPr>
          </a:p>
        </p:txBody>
      </p:sp>
      <p:sp>
        <p:nvSpPr>
          <p:cNvPr id="83" name="TextBox 82">
            <a:extLst>
              <a:ext uri="{FF2B5EF4-FFF2-40B4-BE49-F238E27FC236}">
                <a16:creationId xmlns:a16="http://schemas.microsoft.com/office/drawing/2014/main" id="{9527D6F7-5BEB-186B-8778-1AF1F96CDF34}"/>
              </a:ext>
            </a:extLst>
          </p:cNvPr>
          <p:cNvSpPr txBox="1"/>
          <p:nvPr/>
        </p:nvSpPr>
        <p:spPr>
          <a:xfrm>
            <a:off x="1981181" y="3947756"/>
            <a:ext cx="272118" cy="4708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F9ED5"/>
                </a:solidFill>
                <a:effectLst/>
                <a:uLnTx/>
                <a:uFillTx/>
                <a:latin typeface="Arial" panose="020B0604020202020204"/>
                <a:ea typeface="+mn-ea"/>
                <a:cs typeface="+mn-cs"/>
              </a:rPr>
              <a:t>5</a:t>
            </a:r>
          </a:p>
        </p:txBody>
      </p:sp>
      <p:grpSp>
        <p:nvGrpSpPr>
          <p:cNvPr id="90" name="Group 89">
            <a:extLst>
              <a:ext uri="{FF2B5EF4-FFF2-40B4-BE49-F238E27FC236}">
                <a16:creationId xmlns:a16="http://schemas.microsoft.com/office/drawing/2014/main" id="{408C3729-21E7-4B60-0123-AB94222B6FB3}"/>
              </a:ext>
            </a:extLst>
          </p:cNvPr>
          <p:cNvGrpSpPr/>
          <p:nvPr/>
        </p:nvGrpSpPr>
        <p:grpSpPr>
          <a:xfrm>
            <a:off x="2311108" y="4206407"/>
            <a:ext cx="1162238" cy="828105"/>
            <a:chOff x="8480611" y="1505965"/>
            <a:chExt cx="1336084" cy="920287"/>
          </a:xfrm>
        </p:grpSpPr>
        <p:sp>
          <p:nvSpPr>
            <p:cNvPr id="111" name="Rectangle: Rounded Corners 110">
              <a:extLst>
                <a:ext uri="{FF2B5EF4-FFF2-40B4-BE49-F238E27FC236}">
                  <a16:creationId xmlns:a16="http://schemas.microsoft.com/office/drawing/2014/main" id="{DBA3196D-68F6-45A4-E815-B40B10E2C8CA}"/>
                </a:ext>
              </a:extLst>
            </p:cNvPr>
            <p:cNvSpPr/>
            <p:nvPr/>
          </p:nvSpPr>
          <p:spPr>
            <a:xfrm>
              <a:off x="8480611" y="1505965"/>
              <a:ext cx="1336084" cy="914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12" name="Graphic 111" descr="List outline">
              <a:extLst>
                <a:ext uri="{FF2B5EF4-FFF2-40B4-BE49-F238E27FC236}">
                  <a16:creationId xmlns:a16="http://schemas.microsoft.com/office/drawing/2014/main" id="{BF538537-A499-FBE9-076F-95CBA8FB840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681901" y="1511852"/>
              <a:ext cx="914400" cy="914400"/>
            </a:xfrm>
            <a:prstGeom prst="rect">
              <a:avLst/>
            </a:prstGeom>
          </p:spPr>
        </p:pic>
      </p:grpSp>
      <p:sp>
        <p:nvSpPr>
          <p:cNvPr id="94" name="Arrow: Right 93">
            <a:extLst>
              <a:ext uri="{FF2B5EF4-FFF2-40B4-BE49-F238E27FC236}">
                <a16:creationId xmlns:a16="http://schemas.microsoft.com/office/drawing/2014/main" id="{CD0831BF-8C83-7333-817D-B83A1D0BC0B9}"/>
              </a:ext>
            </a:extLst>
          </p:cNvPr>
          <p:cNvSpPr/>
          <p:nvPr/>
        </p:nvSpPr>
        <p:spPr>
          <a:xfrm>
            <a:off x="3772162" y="4461717"/>
            <a:ext cx="358911" cy="37698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8" name="Subtitle 5">
            <a:extLst>
              <a:ext uri="{FF2B5EF4-FFF2-40B4-BE49-F238E27FC236}">
                <a16:creationId xmlns:a16="http://schemas.microsoft.com/office/drawing/2014/main" id="{EB35B1BB-AC00-A135-67B9-94C24BFA8B0C}"/>
              </a:ext>
            </a:extLst>
          </p:cNvPr>
          <p:cNvSpPr txBox="1">
            <a:spLocks/>
          </p:cNvSpPr>
          <p:nvPr/>
        </p:nvSpPr>
        <p:spPr>
          <a:xfrm>
            <a:off x="9138790" y="5145040"/>
            <a:ext cx="1888623" cy="97886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lang="it-IT" sz="2000" b="0" i="0" kern="1200" smtClean="0">
                <a:solidFill>
                  <a:schemeClr val="tx1"/>
                </a:solidFill>
                <a:effectLst/>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prstClr val="black"/>
                </a:solidFill>
                <a:effectLst/>
                <a:uLnTx/>
                <a:uFillTx/>
                <a:latin typeface="Source Sans Pro" panose="020B0503030403020204" pitchFamily="34" charset="0"/>
                <a:ea typeface="+mn-ea"/>
                <a:cs typeface="Arial"/>
              </a:rPr>
              <a:t>Awarded projects have received all required approvals and are ready to begin implementation by </a:t>
            </a:r>
            <a:r>
              <a:rPr kumimoji="0" lang="en-US" sz="1400" b="1" i="0" u="none" strike="noStrike" kern="1200" cap="none" spc="0" normalizeH="0" baseline="0" noProof="0">
                <a:ln>
                  <a:noFill/>
                </a:ln>
                <a:solidFill>
                  <a:srgbClr val="0F9ED5"/>
                </a:solidFill>
                <a:effectLst/>
                <a:uLnTx/>
                <a:uFillTx/>
                <a:latin typeface="Source Sans Pro" panose="020B0503030403020204" pitchFamily="34" charset="0"/>
                <a:ea typeface="+mn-ea"/>
                <a:cs typeface="Arial"/>
              </a:rPr>
              <a:t>March 31, 2026</a:t>
            </a:r>
          </a:p>
        </p:txBody>
      </p:sp>
      <p:grpSp>
        <p:nvGrpSpPr>
          <p:cNvPr id="5" name="Group 4">
            <a:extLst>
              <a:ext uri="{FF2B5EF4-FFF2-40B4-BE49-F238E27FC236}">
                <a16:creationId xmlns:a16="http://schemas.microsoft.com/office/drawing/2014/main" id="{312650FA-B066-CA4A-AFB6-BC290DCB716F}"/>
              </a:ext>
            </a:extLst>
          </p:cNvPr>
          <p:cNvGrpSpPr/>
          <p:nvPr/>
        </p:nvGrpSpPr>
        <p:grpSpPr>
          <a:xfrm>
            <a:off x="4341696" y="3920784"/>
            <a:ext cx="6013522" cy="2389655"/>
            <a:chOff x="6246785" y="3943440"/>
            <a:chExt cx="6013522" cy="2389655"/>
          </a:xfrm>
        </p:grpSpPr>
        <p:sp>
          <p:nvSpPr>
            <p:cNvPr id="80" name="Subtitle 5">
              <a:extLst>
                <a:ext uri="{FF2B5EF4-FFF2-40B4-BE49-F238E27FC236}">
                  <a16:creationId xmlns:a16="http://schemas.microsoft.com/office/drawing/2014/main" id="{E30FCE80-8C4F-F896-87E6-FBAB0BF95C38}"/>
                </a:ext>
              </a:extLst>
            </p:cNvPr>
            <p:cNvSpPr txBox="1">
              <a:spLocks/>
            </p:cNvSpPr>
            <p:nvPr/>
          </p:nvSpPr>
          <p:spPr>
            <a:xfrm>
              <a:off x="6246785" y="5141221"/>
              <a:ext cx="1731240" cy="97886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lang="it-IT" sz="2000" b="0" i="0" kern="1200" smtClean="0">
                  <a:solidFill>
                    <a:schemeClr val="tx1"/>
                  </a:solidFill>
                  <a:effectLst/>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prstClr val="black"/>
                  </a:solidFill>
                  <a:effectLst/>
                  <a:uLnTx/>
                  <a:uFillTx/>
                  <a:latin typeface="Source Sans Pro" panose="020B0503030403020204" pitchFamily="34" charset="0"/>
                  <a:ea typeface="+mn-ea"/>
                  <a:cs typeface="Arial"/>
                </a:rPr>
                <a:t>Secretariat prepares  scenarios as needed and shares with</a:t>
              </a:r>
              <a:r>
                <a:rPr lang="en-US" sz="1400">
                  <a:solidFill>
                    <a:prstClr val="black"/>
                  </a:solidFill>
                  <a:latin typeface="Source Sans Pro" panose="020B0503030403020204" pitchFamily="34" charset="0"/>
                  <a:cs typeface="Arial"/>
                </a:rPr>
                <a:t> Governing </a:t>
              </a:r>
              <a:r>
                <a:rPr kumimoji="0" lang="en-US" sz="1400" b="0" i="0" u="none" strike="noStrike" kern="1200" cap="none" spc="0" normalizeH="0" baseline="0" noProof="0">
                  <a:ln>
                    <a:noFill/>
                  </a:ln>
                  <a:solidFill>
                    <a:prstClr val="black"/>
                  </a:solidFill>
                  <a:effectLst/>
                  <a:uLnTx/>
                  <a:uFillTx/>
                  <a:latin typeface="Source Sans Pro" panose="020B0503030403020204" pitchFamily="34" charset="0"/>
                  <a:ea typeface="+mn-ea"/>
                  <a:cs typeface="Arial"/>
                </a:rPr>
                <a:t> Board by mid </a:t>
              </a:r>
              <a:r>
                <a:rPr kumimoji="0" lang="en-US" sz="1400" b="1" i="0" u="none" strike="noStrike" kern="1200" cap="none" spc="0" normalizeH="0" baseline="0" noProof="0">
                  <a:ln>
                    <a:noFill/>
                  </a:ln>
                  <a:solidFill>
                    <a:srgbClr val="0F9ED5"/>
                  </a:solidFill>
                  <a:effectLst/>
                  <a:uLnTx/>
                  <a:uFillTx/>
                  <a:latin typeface="Source Sans Pro" panose="020B0503030403020204" pitchFamily="34" charset="0"/>
                  <a:ea typeface="+mn-ea"/>
                  <a:cs typeface="Arial"/>
                </a:rPr>
                <a:t>October 2025</a:t>
              </a:r>
              <a:r>
                <a:rPr kumimoji="0" lang="en-US" sz="1400" b="0" i="0" u="none" strike="noStrike" kern="1200" cap="none" spc="0" normalizeH="0" baseline="0" noProof="0">
                  <a:ln>
                    <a:noFill/>
                  </a:ln>
                  <a:solidFill>
                    <a:prstClr val="black"/>
                  </a:solidFill>
                  <a:effectLst/>
                  <a:uLnTx/>
                  <a:uFillTx/>
                  <a:latin typeface="Source Sans Pro" panose="020B0503030403020204" pitchFamily="34" charset="0"/>
                  <a:ea typeface="+mn-ea"/>
                  <a:cs typeface="Arial"/>
                </a:rPr>
                <a:t> </a:t>
              </a:r>
              <a:r>
                <a:rPr kumimoji="0" lang="en-US" sz="1400" b="1" i="0" u="none" strike="noStrike" kern="1200" cap="none" spc="0" normalizeH="0" baseline="0" noProof="0">
                  <a:ln>
                    <a:noFill/>
                  </a:ln>
                  <a:solidFill>
                    <a:srgbClr val="0F9ED5"/>
                  </a:solidFill>
                  <a:effectLst/>
                  <a:uLnTx/>
                  <a:uFillTx/>
                  <a:latin typeface="Source Sans Pro" panose="020B0503030403020204" pitchFamily="34" charset="0"/>
                  <a:ea typeface="+mn-ea"/>
                  <a:cs typeface="Arial"/>
                </a:rPr>
                <a:t>  </a:t>
              </a:r>
            </a:p>
          </p:txBody>
        </p:sp>
        <p:sp>
          <p:nvSpPr>
            <p:cNvPr id="86" name="TextBox 85">
              <a:extLst>
                <a:ext uri="{FF2B5EF4-FFF2-40B4-BE49-F238E27FC236}">
                  <a16:creationId xmlns:a16="http://schemas.microsoft.com/office/drawing/2014/main" id="{01AAB1D8-9EBB-8B72-DD23-EA98633A900A}"/>
                </a:ext>
              </a:extLst>
            </p:cNvPr>
            <p:cNvSpPr txBox="1"/>
            <p:nvPr/>
          </p:nvSpPr>
          <p:spPr>
            <a:xfrm>
              <a:off x="8422737" y="3943440"/>
              <a:ext cx="272118" cy="4708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F9ED5"/>
                  </a:solidFill>
                  <a:effectLst/>
                  <a:uLnTx/>
                  <a:uFillTx/>
                  <a:latin typeface="Arial" panose="020B0604020202020204"/>
                  <a:ea typeface="+mn-ea"/>
                  <a:cs typeface="+mn-cs"/>
                </a:rPr>
                <a:t>7</a:t>
              </a:r>
            </a:p>
          </p:txBody>
        </p:sp>
        <p:sp>
          <p:nvSpPr>
            <p:cNvPr id="87" name="Arrow: Right 86">
              <a:extLst>
                <a:ext uri="{FF2B5EF4-FFF2-40B4-BE49-F238E27FC236}">
                  <a16:creationId xmlns:a16="http://schemas.microsoft.com/office/drawing/2014/main" id="{CA3DAA91-CAD7-6D75-F444-684ACD695B33}"/>
                </a:ext>
              </a:extLst>
            </p:cNvPr>
            <p:cNvSpPr/>
            <p:nvPr/>
          </p:nvSpPr>
          <p:spPr>
            <a:xfrm>
              <a:off x="7932500" y="4474222"/>
              <a:ext cx="358911" cy="37698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8" name="Subtitle 5">
              <a:extLst>
                <a:ext uri="{FF2B5EF4-FFF2-40B4-BE49-F238E27FC236}">
                  <a16:creationId xmlns:a16="http://schemas.microsoft.com/office/drawing/2014/main" id="{546E9258-D1DB-0A74-235B-B2722AF2BEC8}"/>
                </a:ext>
              </a:extLst>
            </p:cNvPr>
            <p:cNvSpPr txBox="1">
              <a:spLocks/>
            </p:cNvSpPr>
            <p:nvPr/>
          </p:nvSpPr>
          <p:spPr>
            <a:xfrm>
              <a:off x="8591233" y="5144630"/>
              <a:ext cx="1660106" cy="1188465"/>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lang="it-IT" sz="2000" b="0" i="0" kern="1200" smtClean="0">
                  <a:solidFill>
                    <a:schemeClr val="tx1"/>
                  </a:solidFill>
                  <a:effectLst/>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prstClr val="black"/>
                  </a:solidFill>
                  <a:effectLst/>
                  <a:uLnTx/>
                  <a:uFillTx/>
                  <a:latin typeface="Source Sans Pro" panose="020B0503030403020204" pitchFamily="34" charset="0"/>
                  <a:ea typeface="+mn-ea"/>
                  <a:cs typeface="Arial"/>
                </a:rPr>
                <a:t>Board meets and makes funding allocation decisions; awarded proposals are notified in early </a:t>
              </a:r>
              <a:r>
                <a:rPr kumimoji="0" lang="en-US" sz="1400" b="1" i="0" u="none" strike="noStrike" kern="1200" cap="none" spc="0" normalizeH="0" baseline="0" noProof="0">
                  <a:ln>
                    <a:noFill/>
                  </a:ln>
                  <a:solidFill>
                    <a:srgbClr val="0F9ED5"/>
                  </a:solidFill>
                  <a:effectLst/>
                  <a:uLnTx/>
                  <a:uFillTx/>
                  <a:latin typeface="Source Sans Pro" panose="020B0503030403020204" pitchFamily="34" charset="0"/>
                  <a:ea typeface="+mn-ea"/>
                  <a:cs typeface="Arial"/>
                </a:rPr>
                <a:t>November 2025</a:t>
              </a:r>
            </a:p>
          </p:txBody>
        </p:sp>
        <p:sp>
          <p:nvSpPr>
            <p:cNvPr id="89" name="TextBox 88">
              <a:extLst>
                <a:ext uri="{FF2B5EF4-FFF2-40B4-BE49-F238E27FC236}">
                  <a16:creationId xmlns:a16="http://schemas.microsoft.com/office/drawing/2014/main" id="{44F1EEC8-3B7B-2532-578F-3866A90BA129}"/>
                </a:ext>
              </a:extLst>
            </p:cNvPr>
            <p:cNvSpPr txBox="1"/>
            <p:nvPr/>
          </p:nvSpPr>
          <p:spPr>
            <a:xfrm>
              <a:off x="10770976" y="3946505"/>
              <a:ext cx="542526" cy="470811"/>
            </a:xfrm>
            <a:prstGeom prst="rect">
              <a:avLst/>
            </a:prstGeom>
            <a:noFill/>
          </p:spPr>
          <p:txBody>
            <a:bodyPr wrap="square" lIns="91440" tIns="45720" rIns="91440" bIns="45720" rtlCol="0" anchor="t">
              <a:spAutoFit/>
            </a:bodyPr>
            <a:lstStyle/>
            <a:p>
              <a:pPr defTabSz="914400">
                <a:defRPr/>
              </a:pPr>
              <a:r>
                <a:rPr kumimoji="0" lang="en-US" sz="2800" b="1" i="0" u="none" strike="noStrike" kern="1200" cap="none" spc="0" normalizeH="0" baseline="0" noProof="0">
                  <a:ln>
                    <a:noFill/>
                  </a:ln>
                  <a:solidFill>
                    <a:srgbClr val="0F9ED5"/>
                  </a:solidFill>
                  <a:effectLst/>
                  <a:uLnTx/>
                  <a:uFillTx/>
                  <a:latin typeface="Arial" panose="020B0604020202020204"/>
                  <a:ea typeface="+mn-ea"/>
                  <a:cs typeface="+mn-cs"/>
                </a:rPr>
                <a:t>8</a:t>
              </a:r>
              <a:endParaRPr lang="en-US">
                <a:ea typeface="+mn-ea"/>
                <a:cs typeface="+mn-cs"/>
              </a:endParaRPr>
            </a:p>
          </p:txBody>
        </p:sp>
        <p:grpSp>
          <p:nvGrpSpPr>
            <p:cNvPr id="91" name="Group 90">
              <a:extLst>
                <a:ext uri="{FF2B5EF4-FFF2-40B4-BE49-F238E27FC236}">
                  <a16:creationId xmlns:a16="http://schemas.microsoft.com/office/drawing/2014/main" id="{7B7C294D-4A01-A989-19AC-DE596FD37C11}"/>
                </a:ext>
              </a:extLst>
            </p:cNvPr>
            <p:cNvGrpSpPr/>
            <p:nvPr/>
          </p:nvGrpSpPr>
          <p:grpSpPr>
            <a:xfrm>
              <a:off x="8721043" y="4207382"/>
              <a:ext cx="1162238" cy="849906"/>
              <a:chOff x="8434971" y="4229436"/>
              <a:chExt cx="1336084" cy="944515"/>
            </a:xfrm>
          </p:grpSpPr>
          <p:sp>
            <p:nvSpPr>
              <p:cNvPr id="109" name="Rectangle: Rounded Corners 108">
                <a:extLst>
                  <a:ext uri="{FF2B5EF4-FFF2-40B4-BE49-F238E27FC236}">
                    <a16:creationId xmlns:a16="http://schemas.microsoft.com/office/drawing/2014/main" id="{5EE00D1E-BF87-32A9-572A-FAB5C52E5593}"/>
                  </a:ext>
                </a:extLst>
              </p:cNvPr>
              <p:cNvSpPr/>
              <p:nvPr/>
            </p:nvSpPr>
            <p:spPr>
              <a:xfrm>
                <a:off x="8434971" y="4259551"/>
                <a:ext cx="1336084" cy="914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10" name="Graphic 109" descr="Money outline">
                <a:extLst>
                  <a:ext uri="{FF2B5EF4-FFF2-40B4-BE49-F238E27FC236}">
                    <a16:creationId xmlns:a16="http://schemas.microsoft.com/office/drawing/2014/main" id="{A2AD2A75-C42A-C19C-C359-FFBCCF20882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645813" y="4229436"/>
                <a:ext cx="914400" cy="914400"/>
              </a:xfrm>
              <a:prstGeom prst="rect">
                <a:avLst/>
              </a:prstGeom>
            </p:spPr>
          </p:pic>
        </p:grpSp>
        <p:grpSp>
          <p:nvGrpSpPr>
            <p:cNvPr id="93" name="Group 92">
              <a:extLst>
                <a:ext uri="{FF2B5EF4-FFF2-40B4-BE49-F238E27FC236}">
                  <a16:creationId xmlns:a16="http://schemas.microsoft.com/office/drawing/2014/main" id="{353F163F-F3A5-407C-2B3D-41F38E5F729D}"/>
                </a:ext>
              </a:extLst>
            </p:cNvPr>
            <p:cNvGrpSpPr/>
            <p:nvPr/>
          </p:nvGrpSpPr>
          <p:grpSpPr>
            <a:xfrm>
              <a:off x="6252941" y="4232673"/>
              <a:ext cx="1162238" cy="822808"/>
              <a:chOff x="5788572" y="4442986"/>
              <a:chExt cx="1336084" cy="914400"/>
            </a:xfrm>
          </p:grpSpPr>
          <p:sp>
            <p:nvSpPr>
              <p:cNvPr id="105" name="Rectangle: Rounded Corners 104">
                <a:extLst>
                  <a:ext uri="{FF2B5EF4-FFF2-40B4-BE49-F238E27FC236}">
                    <a16:creationId xmlns:a16="http://schemas.microsoft.com/office/drawing/2014/main" id="{388F1BF7-3AC0-D7FB-3594-EED75484AD4F}"/>
                  </a:ext>
                </a:extLst>
              </p:cNvPr>
              <p:cNvSpPr/>
              <p:nvPr/>
            </p:nvSpPr>
            <p:spPr>
              <a:xfrm>
                <a:off x="5788572" y="4442986"/>
                <a:ext cx="1336084" cy="914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06" name="Graphic 105" descr="Decision chart with solid fill">
                <a:extLst>
                  <a:ext uri="{FF2B5EF4-FFF2-40B4-BE49-F238E27FC236}">
                    <a16:creationId xmlns:a16="http://schemas.microsoft.com/office/drawing/2014/main" id="{892CB636-24CF-AF8B-6930-D846759EBE0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126111" y="4512047"/>
                <a:ext cx="769324" cy="769324"/>
              </a:xfrm>
              <a:prstGeom prst="rect">
                <a:avLst/>
              </a:prstGeom>
            </p:spPr>
          </p:pic>
        </p:grpSp>
        <p:sp>
          <p:nvSpPr>
            <p:cNvPr id="97" name="Arrow: Right 96">
              <a:extLst>
                <a:ext uri="{FF2B5EF4-FFF2-40B4-BE49-F238E27FC236}">
                  <a16:creationId xmlns:a16="http://schemas.microsoft.com/office/drawing/2014/main" id="{C50097BC-582D-8782-C568-D5ABBD1996D6}"/>
                </a:ext>
              </a:extLst>
            </p:cNvPr>
            <p:cNvSpPr/>
            <p:nvPr/>
          </p:nvSpPr>
          <p:spPr>
            <a:xfrm>
              <a:off x="10428004" y="4474222"/>
              <a:ext cx="358911" cy="37698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100" name="Group 99">
              <a:extLst>
                <a:ext uri="{FF2B5EF4-FFF2-40B4-BE49-F238E27FC236}">
                  <a16:creationId xmlns:a16="http://schemas.microsoft.com/office/drawing/2014/main" id="{3ADDAA0A-1633-9FC0-10DC-6E9BDD302137}"/>
                </a:ext>
              </a:extLst>
            </p:cNvPr>
            <p:cNvGrpSpPr/>
            <p:nvPr/>
          </p:nvGrpSpPr>
          <p:grpSpPr>
            <a:xfrm>
              <a:off x="11098069" y="4251308"/>
              <a:ext cx="1162238" cy="830202"/>
              <a:chOff x="11167551" y="4278247"/>
              <a:chExt cx="1336084" cy="922617"/>
            </a:xfrm>
          </p:grpSpPr>
          <p:sp>
            <p:nvSpPr>
              <p:cNvPr id="101" name="Rectangle: Rounded Corners 100">
                <a:extLst>
                  <a:ext uri="{FF2B5EF4-FFF2-40B4-BE49-F238E27FC236}">
                    <a16:creationId xmlns:a16="http://schemas.microsoft.com/office/drawing/2014/main" id="{EB226734-41DF-959E-B94C-DE22BEA461F2}"/>
                  </a:ext>
                </a:extLst>
              </p:cNvPr>
              <p:cNvSpPr/>
              <p:nvPr/>
            </p:nvSpPr>
            <p:spPr>
              <a:xfrm>
                <a:off x="11167551" y="4278247"/>
                <a:ext cx="1336084" cy="914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02" name="Graphic 101" descr="Play with solid fill">
                <a:extLst>
                  <a:ext uri="{FF2B5EF4-FFF2-40B4-BE49-F238E27FC236}">
                    <a16:creationId xmlns:a16="http://schemas.microsoft.com/office/drawing/2014/main" id="{BD72C603-D87F-3C92-6894-479BA39F5FD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1475420" y="4286464"/>
                <a:ext cx="914400" cy="914400"/>
              </a:xfrm>
              <a:prstGeom prst="rect">
                <a:avLst/>
              </a:prstGeom>
            </p:spPr>
          </p:pic>
        </p:grpSp>
      </p:grpSp>
    </p:spTree>
    <p:extLst>
      <p:ext uri="{BB962C8B-B14F-4D97-AF65-F5344CB8AC3E}">
        <p14:creationId xmlns:p14="http://schemas.microsoft.com/office/powerpoint/2010/main" val="916606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DA82F-B974-F071-0FA0-4E0479675D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0BD385-0943-0D4C-39F1-E79E2660103C}"/>
              </a:ext>
            </a:extLst>
          </p:cNvPr>
          <p:cNvSpPr>
            <a:spLocks noGrp="1"/>
          </p:cNvSpPr>
          <p:nvPr>
            <p:ph type="title"/>
          </p:nvPr>
        </p:nvSpPr>
        <p:spPr>
          <a:xfrm>
            <a:off x="1816404" y="239122"/>
            <a:ext cx="9370332" cy="827088"/>
          </a:xfrm>
        </p:spPr>
        <p:txBody>
          <a:bodyPr>
            <a:noAutofit/>
          </a:bodyPr>
          <a:lstStyle/>
          <a:p>
            <a:r>
              <a:rPr lang="en-US" sz="4800" b="1" i="0" u="none" strike="noStrike">
                <a:effectLst/>
                <a:latin typeface="Source Sans Pro"/>
                <a:ea typeface="Source Sans Pro"/>
              </a:rPr>
              <a:t>Key Parameters of CfP3</a:t>
            </a:r>
            <a:r>
              <a:rPr lang="en-US" sz="4800" b="1">
                <a:latin typeface="Source Sans Pro"/>
                <a:ea typeface="Source Sans Pro"/>
              </a:rPr>
              <a:t> --</a:t>
            </a:r>
            <a:r>
              <a:rPr lang="en-US" sz="4800" b="1" i="0" u="none" strike="noStrike">
                <a:effectLst/>
                <a:latin typeface="Source Sans Pro"/>
                <a:ea typeface="Source Sans Pro"/>
              </a:rPr>
              <a:t> Phase I</a:t>
            </a:r>
            <a:endParaRPr lang="en-US" sz="4800">
              <a:latin typeface="Source Sans Pro"/>
              <a:ea typeface="Source Sans Pro"/>
            </a:endParaRPr>
          </a:p>
        </p:txBody>
      </p:sp>
      <p:grpSp>
        <p:nvGrpSpPr>
          <p:cNvPr id="47" name="Group 46">
            <a:extLst>
              <a:ext uri="{FF2B5EF4-FFF2-40B4-BE49-F238E27FC236}">
                <a16:creationId xmlns:a16="http://schemas.microsoft.com/office/drawing/2014/main" id="{B5D09486-03D4-74AD-CCA3-F7CF02D92929}"/>
              </a:ext>
            </a:extLst>
          </p:cNvPr>
          <p:cNvGrpSpPr/>
          <p:nvPr/>
        </p:nvGrpSpPr>
        <p:grpSpPr>
          <a:xfrm>
            <a:off x="1816403" y="1397596"/>
            <a:ext cx="3205350" cy="4048064"/>
            <a:chOff x="1816396" y="2383621"/>
            <a:chExt cx="3205350" cy="2965455"/>
          </a:xfrm>
        </p:grpSpPr>
        <p:sp>
          <p:nvSpPr>
            <p:cNvPr id="4" name="Rectangle 3">
              <a:extLst>
                <a:ext uri="{FF2B5EF4-FFF2-40B4-BE49-F238E27FC236}">
                  <a16:creationId xmlns:a16="http://schemas.microsoft.com/office/drawing/2014/main" id="{5EDFFC3E-1242-F25E-25CF-1ABCDF6B5826}"/>
                </a:ext>
              </a:extLst>
            </p:cNvPr>
            <p:cNvSpPr/>
            <p:nvPr/>
          </p:nvSpPr>
          <p:spPr>
            <a:xfrm>
              <a:off x="1816404" y="2383621"/>
              <a:ext cx="2697845" cy="792506"/>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157" rtl="0" eaLnBrk="1" latinLnBrk="0" hangingPunct="1">
                <a:defRPr sz="1800" kern="1200">
                  <a:solidFill>
                    <a:schemeClr val="lt1"/>
                  </a:solidFill>
                  <a:latin typeface="+mn-lt"/>
                  <a:ea typeface="+mn-ea"/>
                  <a:cs typeface="+mn-cs"/>
                </a:defRPr>
              </a:lvl1pPr>
              <a:lvl2pPr marL="457079" algn="l" defTabSz="914157" rtl="0" eaLnBrk="1" latinLnBrk="0" hangingPunct="1">
                <a:defRPr sz="1800" kern="1200">
                  <a:solidFill>
                    <a:schemeClr val="lt1"/>
                  </a:solidFill>
                  <a:latin typeface="+mn-lt"/>
                  <a:ea typeface="+mn-ea"/>
                  <a:cs typeface="+mn-cs"/>
                </a:defRPr>
              </a:lvl2pPr>
              <a:lvl3pPr marL="914157" algn="l" defTabSz="914157" rtl="0" eaLnBrk="1" latinLnBrk="0" hangingPunct="1">
                <a:defRPr sz="1800" kern="1200">
                  <a:solidFill>
                    <a:schemeClr val="lt1"/>
                  </a:solidFill>
                  <a:latin typeface="+mn-lt"/>
                  <a:ea typeface="+mn-ea"/>
                  <a:cs typeface="+mn-cs"/>
                </a:defRPr>
              </a:lvl3pPr>
              <a:lvl4pPr marL="1371236" algn="l" defTabSz="914157" rtl="0" eaLnBrk="1" latinLnBrk="0" hangingPunct="1">
                <a:defRPr sz="1800" kern="1200">
                  <a:solidFill>
                    <a:schemeClr val="lt1"/>
                  </a:solidFill>
                  <a:latin typeface="+mn-lt"/>
                  <a:ea typeface="+mn-ea"/>
                  <a:cs typeface="+mn-cs"/>
                </a:defRPr>
              </a:lvl4pPr>
              <a:lvl5pPr marL="1828314" algn="l" defTabSz="914157" rtl="0" eaLnBrk="1" latinLnBrk="0" hangingPunct="1">
                <a:defRPr sz="1800" kern="1200">
                  <a:solidFill>
                    <a:schemeClr val="lt1"/>
                  </a:solidFill>
                  <a:latin typeface="+mn-lt"/>
                  <a:ea typeface="+mn-ea"/>
                  <a:cs typeface="+mn-cs"/>
                </a:defRPr>
              </a:lvl5pPr>
              <a:lvl6pPr marL="2285393" algn="l" defTabSz="914157" rtl="0" eaLnBrk="1" latinLnBrk="0" hangingPunct="1">
                <a:defRPr sz="1800" kern="1200">
                  <a:solidFill>
                    <a:schemeClr val="lt1"/>
                  </a:solidFill>
                  <a:latin typeface="+mn-lt"/>
                  <a:ea typeface="+mn-ea"/>
                  <a:cs typeface="+mn-cs"/>
                </a:defRPr>
              </a:lvl6pPr>
              <a:lvl7pPr marL="2742471" algn="l" defTabSz="914157" rtl="0" eaLnBrk="1" latinLnBrk="0" hangingPunct="1">
                <a:defRPr sz="1800" kern="1200">
                  <a:solidFill>
                    <a:schemeClr val="lt1"/>
                  </a:solidFill>
                  <a:latin typeface="+mn-lt"/>
                  <a:ea typeface="+mn-ea"/>
                  <a:cs typeface="+mn-cs"/>
                </a:defRPr>
              </a:lvl7pPr>
              <a:lvl8pPr marL="3199550" algn="l" defTabSz="914157" rtl="0" eaLnBrk="1" latinLnBrk="0" hangingPunct="1">
                <a:defRPr sz="1800" kern="1200">
                  <a:solidFill>
                    <a:schemeClr val="lt1"/>
                  </a:solidFill>
                  <a:latin typeface="+mn-lt"/>
                  <a:ea typeface="+mn-ea"/>
                  <a:cs typeface="+mn-cs"/>
                </a:defRPr>
              </a:lvl8pPr>
              <a:lvl9pPr marL="3656629" algn="l" defTabSz="914157" rtl="0" eaLnBrk="1" latinLnBrk="0" hangingPunct="1">
                <a:defRPr sz="1800" kern="1200">
                  <a:solidFill>
                    <a:schemeClr val="lt1"/>
                  </a:solidFill>
                  <a:latin typeface="+mn-lt"/>
                  <a:ea typeface="+mn-ea"/>
                  <a:cs typeface="+mn-cs"/>
                </a:defRPr>
              </a:lvl9pPr>
            </a:lstStyle>
            <a:p>
              <a:pPr algn="ctr"/>
              <a:r>
                <a:rPr lang="en-US" b="1">
                  <a:latin typeface="Source Sans Pro" panose="020B0503030403020204" pitchFamily="34" charset="0"/>
                  <a:ea typeface="Source Sans Pro" panose="020B0503030403020204" pitchFamily="34" charset="0"/>
                </a:rPr>
                <a:t>Eligibility</a:t>
              </a:r>
            </a:p>
          </p:txBody>
        </p:sp>
        <p:sp>
          <p:nvSpPr>
            <p:cNvPr id="25" name="Rectangle 24">
              <a:extLst>
                <a:ext uri="{FF2B5EF4-FFF2-40B4-BE49-F238E27FC236}">
                  <a16:creationId xmlns:a16="http://schemas.microsoft.com/office/drawing/2014/main" id="{30F79B6E-CC71-9367-6B88-3A92CCB70DDA}"/>
                </a:ext>
              </a:extLst>
            </p:cNvPr>
            <p:cNvSpPr/>
            <p:nvPr/>
          </p:nvSpPr>
          <p:spPr>
            <a:xfrm>
              <a:off x="1816397" y="3996855"/>
              <a:ext cx="2697845" cy="784822"/>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157" rtl="0" eaLnBrk="1" latinLnBrk="0" hangingPunct="1">
                <a:defRPr sz="1800" kern="1200">
                  <a:solidFill>
                    <a:schemeClr val="lt1"/>
                  </a:solidFill>
                  <a:latin typeface="+mn-lt"/>
                  <a:ea typeface="+mn-ea"/>
                  <a:cs typeface="+mn-cs"/>
                </a:defRPr>
              </a:lvl1pPr>
              <a:lvl2pPr marL="457079" algn="l" defTabSz="914157" rtl="0" eaLnBrk="1" latinLnBrk="0" hangingPunct="1">
                <a:defRPr sz="1800" kern="1200">
                  <a:solidFill>
                    <a:schemeClr val="lt1"/>
                  </a:solidFill>
                  <a:latin typeface="+mn-lt"/>
                  <a:ea typeface="+mn-ea"/>
                  <a:cs typeface="+mn-cs"/>
                </a:defRPr>
              </a:lvl2pPr>
              <a:lvl3pPr marL="914157" algn="l" defTabSz="914157" rtl="0" eaLnBrk="1" latinLnBrk="0" hangingPunct="1">
                <a:defRPr sz="1800" kern="1200">
                  <a:solidFill>
                    <a:schemeClr val="lt1"/>
                  </a:solidFill>
                  <a:latin typeface="+mn-lt"/>
                  <a:ea typeface="+mn-ea"/>
                  <a:cs typeface="+mn-cs"/>
                </a:defRPr>
              </a:lvl3pPr>
              <a:lvl4pPr marL="1371236" algn="l" defTabSz="914157" rtl="0" eaLnBrk="1" latinLnBrk="0" hangingPunct="1">
                <a:defRPr sz="1800" kern="1200">
                  <a:solidFill>
                    <a:schemeClr val="lt1"/>
                  </a:solidFill>
                  <a:latin typeface="+mn-lt"/>
                  <a:ea typeface="+mn-ea"/>
                  <a:cs typeface="+mn-cs"/>
                </a:defRPr>
              </a:lvl4pPr>
              <a:lvl5pPr marL="1828314" algn="l" defTabSz="914157" rtl="0" eaLnBrk="1" latinLnBrk="0" hangingPunct="1">
                <a:defRPr sz="1800" kern="1200">
                  <a:solidFill>
                    <a:schemeClr val="lt1"/>
                  </a:solidFill>
                  <a:latin typeface="+mn-lt"/>
                  <a:ea typeface="+mn-ea"/>
                  <a:cs typeface="+mn-cs"/>
                </a:defRPr>
              </a:lvl5pPr>
              <a:lvl6pPr marL="2285393" algn="l" defTabSz="914157" rtl="0" eaLnBrk="1" latinLnBrk="0" hangingPunct="1">
                <a:defRPr sz="1800" kern="1200">
                  <a:solidFill>
                    <a:schemeClr val="lt1"/>
                  </a:solidFill>
                  <a:latin typeface="+mn-lt"/>
                  <a:ea typeface="+mn-ea"/>
                  <a:cs typeface="+mn-cs"/>
                </a:defRPr>
              </a:lvl6pPr>
              <a:lvl7pPr marL="2742471" algn="l" defTabSz="914157" rtl="0" eaLnBrk="1" latinLnBrk="0" hangingPunct="1">
                <a:defRPr sz="1800" kern="1200">
                  <a:solidFill>
                    <a:schemeClr val="lt1"/>
                  </a:solidFill>
                  <a:latin typeface="+mn-lt"/>
                  <a:ea typeface="+mn-ea"/>
                  <a:cs typeface="+mn-cs"/>
                </a:defRPr>
              </a:lvl7pPr>
              <a:lvl8pPr marL="3199550" algn="l" defTabSz="914157" rtl="0" eaLnBrk="1" latinLnBrk="0" hangingPunct="1">
                <a:defRPr sz="1800" kern="1200">
                  <a:solidFill>
                    <a:schemeClr val="lt1"/>
                  </a:solidFill>
                  <a:latin typeface="+mn-lt"/>
                  <a:ea typeface="+mn-ea"/>
                  <a:cs typeface="+mn-cs"/>
                </a:defRPr>
              </a:lvl8pPr>
              <a:lvl9pPr marL="3656629" algn="l" defTabSz="914157" rtl="0" eaLnBrk="1" latinLnBrk="0" hangingPunct="1">
                <a:defRPr sz="1800" kern="1200">
                  <a:solidFill>
                    <a:schemeClr val="lt1"/>
                  </a:solidFill>
                  <a:latin typeface="+mn-lt"/>
                  <a:ea typeface="+mn-ea"/>
                  <a:cs typeface="+mn-cs"/>
                </a:defRPr>
              </a:lvl9pPr>
            </a:lstStyle>
            <a:p>
              <a:pPr algn="ctr"/>
              <a:r>
                <a:rPr lang="en-US" b="1">
                  <a:latin typeface="Source Sans Pro" panose="020B0503030403020204" pitchFamily="34" charset="0"/>
                  <a:ea typeface="Source Sans Pro" panose="020B0503030403020204" pitchFamily="34" charset="0"/>
                </a:rPr>
                <a:t>Types of Proposals Accepted</a:t>
              </a:r>
            </a:p>
          </p:txBody>
        </p:sp>
        <p:sp>
          <p:nvSpPr>
            <p:cNvPr id="26" name="Rectangle 25">
              <a:extLst>
                <a:ext uri="{FF2B5EF4-FFF2-40B4-BE49-F238E27FC236}">
                  <a16:creationId xmlns:a16="http://schemas.microsoft.com/office/drawing/2014/main" id="{E2B87205-F49C-9E48-BAEC-7CA117E7499B}"/>
                </a:ext>
              </a:extLst>
            </p:cNvPr>
            <p:cNvSpPr/>
            <p:nvPr/>
          </p:nvSpPr>
          <p:spPr>
            <a:xfrm>
              <a:off x="1816396" y="4943236"/>
              <a:ext cx="2697845" cy="405840"/>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157" rtl="0" eaLnBrk="1" latinLnBrk="0" hangingPunct="1">
                <a:defRPr sz="1800" kern="1200">
                  <a:solidFill>
                    <a:schemeClr val="lt1"/>
                  </a:solidFill>
                  <a:latin typeface="+mn-lt"/>
                  <a:ea typeface="+mn-ea"/>
                  <a:cs typeface="+mn-cs"/>
                </a:defRPr>
              </a:lvl1pPr>
              <a:lvl2pPr marL="457079" algn="l" defTabSz="914157" rtl="0" eaLnBrk="1" latinLnBrk="0" hangingPunct="1">
                <a:defRPr sz="1800" kern="1200">
                  <a:solidFill>
                    <a:schemeClr val="lt1"/>
                  </a:solidFill>
                  <a:latin typeface="+mn-lt"/>
                  <a:ea typeface="+mn-ea"/>
                  <a:cs typeface="+mn-cs"/>
                </a:defRPr>
              </a:lvl2pPr>
              <a:lvl3pPr marL="914157" algn="l" defTabSz="914157" rtl="0" eaLnBrk="1" latinLnBrk="0" hangingPunct="1">
                <a:defRPr sz="1800" kern="1200">
                  <a:solidFill>
                    <a:schemeClr val="lt1"/>
                  </a:solidFill>
                  <a:latin typeface="+mn-lt"/>
                  <a:ea typeface="+mn-ea"/>
                  <a:cs typeface="+mn-cs"/>
                </a:defRPr>
              </a:lvl3pPr>
              <a:lvl4pPr marL="1371236" algn="l" defTabSz="914157" rtl="0" eaLnBrk="1" latinLnBrk="0" hangingPunct="1">
                <a:defRPr sz="1800" kern="1200">
                  <a:solidFill>
                    <a:schemeClr val="lt1"/>
                  </a:solidFill>
                  <a:latin typeface="+mn-lt"/>
                  <a:ea typeface="+mn-ea"/>
                  <a:cs typeface="+mn-cs"/>
                </a:defRPr>
              </a:lvl4pPr>
              <a:lvl5pPr marL="1828314" algn="l" defTabSz="914157" rtl="0" eaLnBrk="1" latinLnBrk="0" hangingPunct="1">
                <a:defRPr sz="1800" kern="1200">
                  <a:solidFill>
                    <a:schemeClr val="lt1"/>
                  </a:solidFill>
                  <a:latin typeface="+mn-lt"/>
                  <a:ea typeface="+mn-ea"/>
                  <a:cs typeface="+mn-cs"/>
                </a:defRPr>
              </a:lvl5pPr>
              <a:lvl6pPr marL="2285393" algn="l" defTabSz="914157" rtl="0" eaLnBrk="1" latinLnBrk="0" hangingPunct="1">
                <a:defRPr sz="1800" kern="1200">
                  <a:solidFill>
                    <a:schemeClr val="lt1"/>
                  </a:solidFill>
                  <a:latin typeface="+mn-lt"/>
                  <a:ea typeface="+mn-ea"/>
                  <a:cs typeface="+mn-cs"/>
                </a:defRPr>
              </a:lvl6pPr>
              <a:lvl7pPr marL="2742471" algn="l" defTabSz="914157" rtl="0" eaLnBrk="1" latinLnBrk="0" hangingPunct="1">
                <a:defRPr sz="1800" kern="1200">
                  <a:solidFill>
                    <a:schemeClr val="lt1"/>
                  </a:solidFill>
                  <a:latin typeface="+mn-lt"/>
                  <a:ea typeface="+mn-ea"/>
                  <a:cs typeface="+mn-cs"/>
                </a:defRPr>
              </a:lvl7pPr>
              <a:lvl8pPr marL="3199550" algn="l" defTabSz="914157" rtl="0" eaLnBrk="1" latinLnBrk="0" hangingPunct="1">
                <a:defRPr sz="1800" kern="1200">
                  <a:solidFill>
                    <a:schemeClr val="lt1"/>
                  </a:solidFill>
                  <a:latin typeface="+mn-lt"/>
                  <a:ea typeface="+mn-ea"/>
                  <a:cs typeface="+mn-cs"/>
                </a:defRPr>
              </a:lvl8pPr>
              <a:lvl9pPr marL="3656629" algn="l" defTabSz="914157" rtl="0" eaLnBrk="1" latinLnBrk="0" hangingPunct="1">
                <a:defRPr sz="1800" kern="1200">
                  <a:solidFill>
                    <a:schemeClr val="lt1"/>
                  </a:solidFill>
                  <a:latin typeface="+mn-lt"/>
                  <a:ea typeface="+mn-ea"/>
                  <a:cs typeface="+mn-cs"/>
                </a:defRPr>
              </a:lvl9pPr>
            </a:lstStyle>
            <a:p>
              <a:pPr algn="ctr"/>
              <a:r>
                <a:rPr lang="en-US" b="1">
                  <a:latin typeface="Source Sans Pro" panose="020B0503030403020204" pitchFamily="34" charset="0"/>
                  <a:ea typeface="Source Sans Pro" panose="020B0503030403020204" pitchFamily="34" charset="0"/>
                </a:rPr>
                <a:t>Proposal Limits</a:t>
              </a:r>
            </a:p>
          </p:txBody>
        </p:sp>
        <p:sp>
          <p:nvSpPr>
            <p:cNvPr id="27" name="Isosceles Triangle 26">
              <a:extLst>
                <a:ext uri="{FF2B5EF4-FFF2-40B4-BE49-F238E27FC236}">
                  <a16:creationId xmlns:a16="http://schemas.microsoft.com/office/drawing/2014/main" id="{A109086C-9E7F-F1DA-8A80-368E0F57EB93}"/>
                </a:ext>
              </a:extLst>
            </p:cNvPr>
            <p:cNvSpPr/>
            <p:nvPr/>
          </p:nvSpPr>
          <p:spPr>
            <a:xfrm rot="5400000">
              <a:off x="4479214" y="2633594"/>
              <a:ext cx="792506" cy="292559"/>
            </a:xfrm>
            <a:prstGeom prst="triangl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157" rtl="0" eaLnBrk="1" latinLnBrk="0" hangingPunct="1">
                <a:defRPr sz="1800" kern="1200">
                  <a:solidFill>
                    <a:schemeClr val="lt1"/>
                  </a:solidFill>
                  <a:latin typeface="+mn-lt"/>
                  <a:ea typeface="+mn-ea"/>
                  <a:cs typeface="+mn-cs"/>
                </a:defRPr>
              </a:lvl1pPr>
              <a:lvl2pPr marL="457079" algn="l" defTabSz="914157" rtl="0" eaLnBrk="1" latinLnBrk="0" hangingPunct="1">
                <a:defRPr sz="1800" kern="1200">
                  <a:solidFill>
                    <a:schemeClr val="lt1"/>
                  </a:solidFill>
                  <a:latin typeface="+mn-lt"/>
                  <a:ea typeface="+mn-ea"/>
                  <a:cs typeface="+mn-cs"/>
                </a:defRPr>
              </a:lvl2pPr>
              <a:lvl3pPr marL="914157" algn="l" defTabSz="914157" rtl="0" eaLnBrk="1" latinLnBrk="0" hangingPunct="1">
                <a:defRPr sz="1800" kern="1200">
                  <a:solidFill>
                    <a:schemeClr val="lt1"/>
                  </a:solidFill>
                  <a:latin typeface="+mn-lt"/>
                  <a:ea typeface="+mn-ea"/>
                  <a:cs typeface="+mn-cs"/>
                </a:defRPr>
              </a:lvl3pPr>
              <a:lvl4pPr marL="1371236" algn="l" defTabSz="914157" rtl="0" eaLnBrk="1" latinLnBrk="0" hangingPunct="1">
                <a:defRPr sz="1800" kern="1200">
                  <a:solidFill>
                    <a:schemeClr val="lt1"/>
                  </a:solidFill>
                  <a:latin typeface="+mn-lt"/>
                  <a:ea typeface="+mn-ea"/>
                  <a:cs typeface="+mn-cs"/>
                </a:defRPr>
              </a:lvl4pPr>
              <a:lvl5pPr marL="1828314" algn="l" defTabSz="914157" rtl="0" eaLnBrk="1" latinLnBrk="0" hangingPunct="1">
                <a:defRPr sz="1800" kern="1200">
                  <a:solidFill>
                    <a:schemeClr val="lt1"/>
                  </a:solidFill>
                  <a:latin typeface="+mn-lt"/>
                  <a:ea typeface="+mn-ea"/>
                  <a:cs typeface="+mn-cs"/>
                </a:defRPr>
              </a:lvl5pPr>
              <a:lvl6pPr marL="2285393" algn="l" defTabSz="914157" rtl="0" eaLnBrk="1" latinLnBrk="0" hangingPunct="1">
                <a:defRPr sz="1800" kern="1200">
                  <a:solidFill>
                    <a:schemeClr val="lt1"/>
                  </a:solidFill>
                  <a:latin typeface="+mn-lt"/>
                  <a:ea typeface="+mn-ea"/>
                  <a:cs typeface="+mn-cs"/>
                </a:defRPr>
              </a:lvl6pPr>
              <a:lvl7pPr marL="2742471" algn="l" defTabSz="914157" rtl="0" eaLnBrk="1" latinLnBrk="0" hangingPunct="1">
                <a:defRPr sz="1800" kern="1200">
                  <a:solidFill>
                    <a:schemeClr val="lt1"/>
                  </a:solidFill>
                  <a:latin typeface="+mn-lt"/>
                  <a:ea typeface="+mn-ea"/>
                  <a:cs typeface="+mn-cs"/>
                </a:defRPr>
              </a:lvl7pPr>
              <a:lvl8pPr marL="3199550" algn="l" defTabSz="914157" rtl="0" eaLnBrk="1" latinLnBrk="0" hangingPunct="1">
                <a:defRPr sz="1800" kern="1200">
                  <a:solidFill>
                    <a:schemeClr val="lt1"/>
                  </a:solidFill>
                  <a:latin typeface="+mn-lt"/>
                  <a:ea typeface="+mn-ea"/>
                  <a:cs typeface="+mn-cs"/>
                </a:defRPr>
              </a:lvl8pPr>
              <a:lvl9pPr marL="3656629" algn="l" defTabSz="914157" rtl="0" eaLnBrk="1" latinLnBrk="0" hangingPunct="1">
                <a:defRPr sz="1800" kern="1200">
                  <a:solidFill>
                    <a:schemeClr val="lt1"/>
                  </a:solidFill>
                  <a:latin typeface="+mn-lt"/>
                  <a:ea typeface="+mn-ea"/>
                  <a:cs typeface="+mn-cs"/>
                </a:defRPr>
              </a:lvl9pPr>
            </a:lstStyle>
            <a:p>
              <a:pPr algn="ctr"/>
              <a:endParaRPr lang="en-US"/>
            </a:p>
          </p:txBody>
        </p:sp>
        <p:sp>
          <p:nvSpPr>
            <p:cNvPr id="29" name="Isosceles Triangle 28">
              <a:extLst>
                <a:ext uri="{FF2B5EF4-FFF2-40B4-BE49-F238E27FC236}">
                  <a16:creationId xmlns:a16="http://schemas.microsoft.com/office/drawing/2014/main" id="{9709186A-EB7F-5C1F-E35A-BB949D5EC54D}"/>
                </a:ext>
              </a:extLst>
            </p:cNvPr>
            <p:cNvSpPr/>
            <p:nvPr/>
          </p:nvSpPr>
          <p:spPr>
            <a:xfrm rot="5400000">
              <a:off x="4540889" y="4255728"/>
              <a:ext cx="679027" cy="262911"/>
            </a:xfrm>
            <a:prstGeom prst="triangl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157" rtl="0" eaLnBrk="1" latinLnBrk="0" hangingPunct="1">
                <a:defRPr sz="1800" kern="1200">
                  <a:solidFill>
                    <a:schemeClr val="lt1"/>
                  </a:solidFill>
                  <a:latin typeface="+mn-lt"/>
                  <a:ea typeface="+mn-ea"/>
                  <a:cs typeface="+mn-cs"/>
                </a:defRPr>
              </a:lvl1pPr>
              <a:lvl2pPr marL="457079" algn="l" defTabSz="914157" rtl="0" eaLnBrk="1" latinLnBrk="0" hangingPunct="1">
                <a:defRPr sz="1800" kern="1200">
                  <a:solidFill>
                    <a:schemeClr val="lt1"/>
                  </a:solidFill>
                  <a:latin typeface="+mn-lt"/>
                  <a:ea typeface="+mn-ea"/>
                  <a:cs typeface="+mn-cs"/>
                </a:defRPr>
              </a:lvl2pPr>
              <a:lvl3pPr marL="914157" algn="l" defTabSz="914157" rtl="0" eaLnBrk="1" latinLnBrk="0" hangingPunct="1">
                <a:defRPr sz="1800" kern="1200">
                  <a:solidFill>
                    <a:schemeClr val="lt1"/>
                  </a:solidFill>
                  <a:latin typeface="+mn-lt"/>
                  <a:ea typeface="+mn-ea"/>
                  <a:cs typeface="+mn-cs"/>
                </a:defRPr>
              </a:lvl3pPr>
              <a:lvl4pPr marL="1371236" algn="l" defTabSz="914157" rtl="0" eaLnBrk="1" latinLnBrk="0" hangingPunct="1">
                <a:defRPr sz="1800" kern="1200">
                  <a:solidFill>
                    <a:schemeClr val="lt1"/>
                  </a:solidFill>
                  <a:latin typeface="+mn-lt"/>
                  <a:ea typeface="+mn-ea"/>
                  <a:cs typeface="+mn-cs"/>
                </a:defRPr>
              </a:lvl4pPr>
              <a:lvl5pPr marL="1828314" algn="l" defTabSz="914157" rtl="0" eaLnBrk="1" latinLnBrk="0" hangingPunct="1">
                <a:defRPr sz="1800" kern="1200">
                  <a:solidFill>
                    <a:schemeClr val="lt1"/>
                  </a:solidFill>
                  <a:latin typeface="+mn-lt"/>
                  <a:ea typeface="+mn-ea"/>
                  <a:cs typeface="+mn-cs"/>
                </a:defRPr>
              </a:lvl5pPr>
              <a:lvl6pPr marL="2285393" algn="l" defTabSz="914157" rtl="0" eaLnBrk="1" latinLnBrk="0" hangingPunct="1">
                <a:defRPr sz="1800" kern="1200">
                  <a:solidFill>
                    <a:schemeClr val="lt1"/>
                  </a:solidFill>
                  <a:latin typeface="+mn-lt"/>
                  <a:ea typeface="+mn-ea"/>
                  <a:cs typeface="+mn-cs"/>
                </a:defRPr>
              </a:lvl6pPr>
              <a:lvl7pPr marL="2742471" algn="l" defTabSz="914157" rtl="0" eaLnBrk="1" latinLnBrk="0" hangingPunct="1">
                <a:defRPr sz="1800" kern="1200">
                  <a:solidFill>
                    <a:schemeClr val="lt1"/>
                  </a:solidFill>
                  <a:latin typeface="+mn-lt"/>
                  <a:ea typeface="+mn-ea"/>
                  <a:cs typeface="+mn-cs"/>
                </a:defRPr>
              </a:lvl7pPr>
              <a:lvl8pPr marL="3199550" algn="l" defTabSz="914157" rtl="0" eaLnBrk="1" latinLnBrk="0" hangingPunct="1">
                <a:defRPr sz="1800" kern="1200">
                  <a:solidFill>
                    <a:schemeClr val="lt1"/>
                  </a:solidFill>
                  <a:latin typeface="+mn-lt"/>
                  <a:ea typeface="+mn-ea"/>
                  <a:cs typeface="+mn-cs"/>
                </a:defRPr>
              </a:lvl8pPr>
              <a:lvl9pPr marL="3656629" algn="l" defTabSz="914157" rtl="0" eaLnBrk="1" latinLnBrk="0" hangingPunct="1">
                <a:defRPr sz="1800" kern="1200">
                  <a:solidFill>
                    <a:schemeClr val="lt1"/>
                  </a:solidFill>
                  <a:latin typeface="+mn-lt"/>
                  <a:ea typeface="+mn-ea"/>
                  <a:cs typeface="+mn-cs"/>
                </a:defRPr>
              </a:lvl9pPr>
            </a:lstStyle>
            <a:p>
              <a:pPr algn="ctr"/>
              <a:endParaRPr lang="en-US"/>
            </a:p>
          </p:txBody>
        </p:sp>
        <p:sp>
          <p:nvSpPr>
            <p:cNvPr id="30" name="Isosceles Triangle 29">
              <a:extLst>
                <a:ext uri="{FF2B5EF4-FFF2-40B4-BE49-F238E27FC236}">
                  <a16:creationId xmlns:a16="http://schemas.microsoft.com/office/drawing/2014/main" id="{E4775D21-60B4-E25E-F6A9-6F57681D2B17}"/>
                </a:ext>
              </a:extLst>
            </p:cNvPr>
            <p:cNvSpPr/>
            <p:nvPr/>
          </p:nvSpPr>
          <p:spPr>
            <a:xfrm rot="5400000">
              <a:off x="4671559" y="5018540"/>
              <a:ext cx="378167" cy="262911"/>
            </a:xfrm>
            <a:prstGeom prst="triangl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157" rtl="0" eaLnBrk="1" latinLnBrk="0" hangingPunct="1">
                <a:defRPr sz="1800" kern="1200">
                  <a:solidFill>
                    <a:schemeClr val="lt1"/>
                  </a:solidFill>
                  <a:latin typeface="+mn-lt"/>
                  <a:ea typeface="+mn-ea"/>
                  <a:cs typeface="+mn-cs"/>
                </a:defRPr>
              </a:lvl1pPr>
              <a:lvl2pPr marL="457079" algn="l" defTabSz="914157" rtl="0" eaLnBrk="1" latinLnBrk="0" hangingPunct="1">
                <a:defRPr sz="1800" kern="1200">
                  <a:solidFill>
                    <a:schemeClr val="lt1"/>
                  </a:solidFill>
                  <a:latin typeface="+mn-lt"/>
                  <a:ea typeface="+mn-ea"/>
                  <a:cs typeface="+mn-cs"/>
                </a:defRPr>
              </a:lvl2pPr>
              <a:lvl3pPr marL="914157" algn="l" defTabSz="914157" rtl="0" eaLnBrk="1" latinLnBrk="0" hangingPunct="1">
                <a:defRPr sz="1800" kern="1200">
                  <a:solidFill>
                    <a:schemeClr val="lt1"/>
                  </a:solidFill>
                  <a:latin typeface="+mn-lt"/>
                  <a:ea typeface="+mn-ea"/>
                  <a:cs typeface="+mn-cs"/>
                </a:defRPr>
              </a:lvl3pPr>
              <a:lvl4pPr marL="1371236" algn="l" defTabSz="914157" rtl="0" eaLnBrk="1" latinLnBrk="0" hangingPunct="1">
                <a:defRPr sz="1800" kern="1200">
                  <a:solidFill>
                    <a:schemeClr val="lt1"/>
                  </a:solidFill>
                  <a:latin typeface="+mn-lt"/>
                  <a:ea typeface="+mn-ea"/>
                  <a:cs typeface="+mn-cs"/>
                </a:defRPr>
              </a:lvl4pPr>
              <a:lvl5pPr marL="1828314" algn="l" defTabSz="914157" rtl="0" eaLnBrk="1" latinLnBrk="0" hangingPunct="1">
                <a:defRPr sz="1800" kern="1200">
                  <a:solidFill>
                    <a:schemeClr val="lt1"/>
                  </a:solidFill>
                  <a:latin typeface="+mn-lt"/>
                  <a:ea typeface="+mn-ea"/>
                  <a:cs typeface="+mn-cs"/>
                </a:defRPr>
              </a:lvl5pPr>
              <a:lvl6pPr marL="2285393" algn="l" defTabSz="914157" rtl="0" eaLnBrk="1" latinLnBrk="0" hangingPunct="1">
                <a:defRPr sz="1800" kern="1200">
                  <a:solidFill>
                    <a:schemeClr val="lt1"/>
                  </a:solidFill>
                  <a:latin typeface="+mn-lt"/>
                  <a:ea typeface="+mn-ea"/>
                  <a:cs typeface="+mn-cs"/>
                </a:defRPr>
              </a:lvl6pPr>
              <a:lvl7pPr marL="2742471" algn="l" defTabSz="914157" rtl="0" eaLnBrk="1" latinLnBrk="0" hangingPunct="1">
                <a:defRPr sz="1800" kern="1200">
                  <a:solidFill>
                    <a:schemeClr val="lt1"/>
                  </a:solidFill>
                  <a:latin typeface="+mn-lt"/>
                  <a:ea typeface="+mn-ea"/>
                  <a:cs typeface="+mn-cs"/>
                </a:defRPr>
              </a:lvl7pPr>
              <a:lvl8pPr marL="3199550" algn="l" defTabSz="914157" rtl="0" eaLnBrk="1" latinLnBrk="0" hangingPunct="1">
                <a:defRPr sz="1800" kern="1200">
                  <a:solidFill>
                    <a:schemeClr val="lt1"/>
                  </a:solidFill>
                  <a:latin typeface="+mn-lt"/>
                  <a:ea typeface="+mn-ea"/>
                  <a:cs typeface="+mn-cs"/>
                </a:defRPr>
              </a:lvl8pPr>
              <a:lvl9pPr marL="3656629" algn="l" defTabSz="914157" rtl="0" eaLnBrk="1" latinLnBrk="0" hangingPunct="1">
                <a:defRPr sz="1800" kern="1200">
                  <a:solidFill>
                    <a:schemeClr val="lt1"/>
                  </a:solidFill>
                  <a:latin typeface="+mn-lt"/>
                  <a:ea typeface="+mn-ea"/>
                  <a:cs typeface="+mn-cs"/>
                </a:defRPr>
              </a:lvl9pPr>
            </a:lstStyle>
            <a:p>
              <a:pPr algn="ctr"/>
              <a:endParaRPr lang="en-US"/>
            </a:p>
          </p:txBody>
        </p:sp>
      </p:grpSp>
      <p:sp>
        <p:nvSpPr>
          <p:cNvPr id="41" name="Rectangle 40">
            <a:extLst>
              <a:ext uri="{FF2B5EF4-FFF2-40B4-BE49-F238E27FC236}">
                <a16:creationId xmlns:a16="http://schemas.microsoft.com/office/drawing/2014/main" id="{32E0524A-0CBB-6EDD-6AFA-B2DCBCBFF234}"/>
              </a:ext>
            </a:extLst>
          </p:cNvPr>
          <p:cNvSpPr/>
          <p:nvPr/>
        </p:nvSpPr>
        <p:spPr>
          <a:xfrm>
            <a:off x="5236687" y="1458086"/>
            <a:ext cx="6762531" cy="1058691"/>
          </a:xfrm>
          <a:prstGeom prst="rect">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157" rtl="0" eaLnBrk="1" latinLnBrk="0" hangingPunct="1">
              <a:defRPr sz="1800" kern="1200">
                <a:solidFill>
                  <a:schemeClr val="lt1"/>
                </a:solidFill>
                <a:latin typeface="+mn-lt"/>
                <a:ea typeface="+mn-ea"/>
                <a:cs typeface="+mn-cs"/>
              </a:defRPr>
            </a:lvl1pPr>
            <a:lvl2pPr marL="457079" algn="l" defTabSz="914157" rtl="0" eaLnBrk="1" latinLnBrk="0" hangingPunct="1">
              <a:defRPr sz="1800" kern="1200">
                <a:solidFill>
                  <a:schemeClr val="lt1"/>
                </a:solidFill>
                <a:latin typeface="+mn-lt"/>
                <a:ea typeface="+mn-ea"/>
                <a:cs typeface="+mn-cs"/>
              </a:defRPr>
            </a:lvl2pPr>
            <a:lvl3pPr marL="914157" algn="l" defTabSz="914157" rtl="0" eaLnBrk="1" latinLnBrk="0" hangingPunct="1">
              <a:defRPr sz="1800" kern="1200">
                <a:solidFill>
                  <a:schemeClr val="lt1"/>
                </a:solidFill>
                <a:latin typeface="+mn-lt"/>
                <a:ea typeface="+mn-ea"/>
                <a:cs typeface="+mn-cs"/>
              </a:defRPr>
            </a:lvl3pPr>
            <a:lvl4pPr marL="1371236" algn="l" defTabSz="914157" rtl="0" eaLnBrk="1" latinLnBrk="0" hangingPunct="1">
              <a:defRPr sz="1800" kern="1200">
                <a:solidFill>
                  <a:schemeClr val="lt1"/>
                </a:solidFill>
                <a:latin typeface="+mn-lt"/>
                <a:ea typeface="+mn-ea"/>
                <a:cs typeface="+mn-cs"/>
              </a:defRPr>
            </a:lvl4pPr>
            <a:lvl5pPr marL="1828314" algn="l" defTabSz="914157" rtl="0" eaLnBrk="1" latinLnBrk="0" hangingPunct="1">
              <a:defRPr sz="1800" kern="1200">
                <a:solidFill>
                  <a:schemeClr val="lt1"/>
                </a:solidFill>
                <a:latin typeface="+mn-lt"/>
                <a:ea typeface="+mn-ea"/>
                <a:cs typeface="+mn-cs"/>
              </a:defRPr>
            </a:lvl5pPr>
            <a:lvl6pPr marL="2285393" algn="l" defTabSz="914157" rtl="0" eaLnBrk="1" latinLnBrk="0" hangingPunct="1">
              <a:defRPr sz="1800" kern="1200">
                <a:solidFill>
                  <a:schemeClr val="lt1"/>
                </a:solidFill>
                <a:latin typeface="+mn-lt"/>
                <a:ea typeface="+mn-ea"/>
                <a:cs typeface="+mn-cs"/>
              </a:defRPr>
            </a:lvl6pPr>
            <a:lvl7pPr marL="2742471" algn="l" defTabSz="914157" rtl="0" eaLnBrk="1" latinLnBrk="0" hangingPunct="1">
              <a:defRPr sz="1800" kern="1200">
                <a:solidFill>
                  <a:schemeClr val="lt1"/>
                </a:solidFill>
                <a:latin typeface="+mn-lt"/>
                <a:ea typeface="+mn-ea"/>
                <a:cs typeface="+mn-cs"/>
              </a:defRPr>
            </a:lvl7pPr>
            <a:lvl8pPr marL="3199550" algn="l" defTabSz="914157" rtl="0" eaLnBrk="1" latinLnBrk="0" hangingPunct="1">
              <a:defRPr sz="1800" kern="1200">
                <a:solidFill>
                  <a:schemeClr val="lt1"/>
                </a:solidFill>
                <a:latin typeface="+mn-lt"/>
                <a:ea typeface="+mn-ea"/>
                <a:cs typeface="+mn-cs"/>
              </a:defRPr>
            </a:lvl8pPr>
            <a:lvl9pPr marL="3656629" algn="l" defTabSz="914157" rtl="0" eaLnBrk="1" latinLnBrk="0" hangingPunct="1">
              <a:defRPr sz="1800" kern="1200">
                <a:solidFill>
                  <a:schemeClr val="lt1"/>
                </a:solidFill>
                <a:latin typeface="+mn-lt"/>
                <a:ea typeface="+mn-ea"/>
                <a:cs typeface="+mn-cs"/>
              </a:defRPr>
            </a:lvl9pPr>
          </a:lstStyle>
          <a:p>
            <a:pPr marL="285750" indent="-285750">
              <a:buFont typeface="Arial" panose="020B0604020202020204" pitchFamily="34" charset="0"/>
              <a:buChar char="•"/>
            </a:pPr>
            <a:r>
              <a:rPr lang="en-US" sz="1400">
                <a:solidFill>
                  <a:schemeClr val="tx1"/>
                </a:solidFill>
                <a:latin typeface="Source Sans Pro"/>
                <a:ea typeface="Source Sans Pro"/>
              </a:rPr>
              <a:t>Countries eligible to receive funding from IBRD and/or IDA </a:t>
            </a:r>
            <a:r>
              <a:rPr lang="en-US" sz="1400" b="1" u="sng">
                <a:solidFill>
                  <a:schemeClr val="tx1"/>
                </a:solidFill>
                <a:latin typeface="Source Sans Pro"/>
                <a:ea typeface="Source Sans Pro"/>
              </a:rPr>
              <a:t>are eligible </a:t>
            </a:r>
            <a:r>
              <a:rPr lang="en-US" sz="1400">
                <a:solidFill>
                  <a:schemeClr val="tx1"/>
                </a:solidFill>
                <a:latin typeface="Source Sans Pro"/>
                <a:ea typeface="Source Sans Pro"/>
              </a:rPr>
              <a:t>to apply </a:t>
            </a:r>
          </a:p>
          <a:p>
            <a:pPr marL="285750" indent="-285750">
              <a:buFont typeface="Arial" panose="020B0604020202020204" pitchFamily="34" charset="0"/>
              <a:buChar char="•"/>
            </a:pPr>
            <a:r>
              <a:rPr lang="en-US" sz="1400">
                <a:solidFill>
                  <a:schemeClr val="tx1"/>
                </a:solidFill>
                <a:latin typeface="Source Sans Pro"/>
                <a:ea typeface="Source Sans Pro"/>
              </a:rPr>
              <a:t>The thirty-nine (39) countries that received single-country grants under the 1</a:t>
            </a:r>
            <a:r>
              <a:rPr lang="en-US" sz="1400" baseline="30000">
                <a:solidFill>
                  <a:schemeClr val="tx1"/>
                </a:solidFill>
                <a:latin typeface="Source Sans Pro"/>
                <a:ea typeface="Source Sans Pro"/>
              </a:rPr>
              <a:t>st</a:t>
            </a:r>
            <a:r>
              <a:rPr lang="en-US" sz="1400">
                <a:solidFill>
                  <a:schemeClr val="tx1"/>
                </a:solidFill>
                <a:latin typeface="Source Sans Pro"/>
                <a:ea typeface="Source Sans Pro"/>
              </a:rPr>
              <a:t>  and 2</a:t>
            </a:r>
            <a:r>
              <a:rPr lang="en-US" sz="1400" baseline="30000">
                <a:solidFill>
                  <a:schemeClr val="tx1"/>
                </a:solidFill>
                <a:latin typeface="Source Sans Pro"/>
                <a:ea typeface="Source Sans Pro"/>
              </a:rPr>
              <a:t>nd</a:t>
            </a:r>
            <a:r>
              <a:rPr lang="en-US" sz="1400">
                <a:solidFill>
                  <a:schemeClr val="tx1"/>
                </a:solidFill>
                <a:latin typeface="Source Sans Pro"/>
                <a:ea typeface="Source Sans Pro"/>
              </a:rPr>
              <a:t>  Call for Proposals are </a:t>
            </a:r>
            <a:r>
              <a:rPr lang="en-US" sz="1400" b="1" u="sng">
                <a:solidFill>
                  <a:schemeClr val="tx1"/>
                </a:solidFill>
                <a:latin typeface="Source Sans Pro"/>
                <a:ea typeface="Source Sans Pro"/>
              </a:rPr>
              <a:t>not eligible* </a:t>
            </a:r>
            <a:r>
              <a:rPr lang="en-US" sz="1400">
                <a:solidFill>
                  <a:schemeClr val="tx1"/>
                </a:solidFill>
                <a:latin typeface="Source Sans Pro"/>
                <a:ea typeface="Source Sans Pro"/>
              </a:rPr>
              <a:t>to apply for single-country grants under the 3rd  </a:t>
            </a:r>
            <a:r>
              <a:rPr lang="en-US" sz="1400" err="1">
                <a:solidFill>
                  <a:schemeClr val="tx1"/>
                </a:solidFill>
                <a:latin typeface="Source Sans Pro"/>
                <a:ea typeface="Source Sans Pro"/>
              </a:rPr>
              <a:t>CfP</a:t>
            </a:r>
            <a:r>
              <a:rPr lang="en-US" sz="1400">
                <a:solidFill>
                  <a:schemeClr val="tx1"/>
                </a:solidFill>
                <a:latin typeface="Source Sans Pro"/>
                <a:ea typeface="Source Sans Pro"/>
              </a:rPr>
              <a:t>, but they may apply for a Multi-country grant</a:t>
            </a:r>
            <a:endParaRPr lang="en-US" sz="1400">
              <a:solidFill>
                <a:schemeClr val="tx1"/>
              </a:solidFill>
              <a:latin typeface="Source Sans Pro" panose="020B0503030403020204" pitchFamily="34" charset="0"/>
              <a:ea typeface="Source Sans Pro" panose="020B0503030403020204" pitchFamily="34" charset="0"/>
              <a:cs typeface="Arial"/>
            </a:endParaRPr>
          </a:p>
        </p:txBody>
      </p:sp>
      <p:sp>
        <p:nvSpPr>
          <p:cNvPr id="43" name="Rectangle 42">
            <a:extLst>
              <a:ext uri="{FF2B5EF4-FFF2-40B4-BE49-F238E27FC236}">
                <a16:creationId xmlns:a16="http://schemas.microsoft.com/office/drawing/2014/main" id="{C3563070-D0BD-6E2A-A82E-830EF9B04CE2}"/>
              </a:ext>
            </a:extLst>
          </p:cNvPr>
          <p:cNvSpPr/>
          <p:nvPr/>
        </p:nvSpPr>
        <p:spPr>
          <a:xfrm>
            <a:off x="5197157" y="3637127"/>
            <a:ext cx="6821119" cy="1068528"/>
          </a:xfrm>
          <a:prstGeom prst="rect">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157" rtl="0" eaLnBrk="1" latinLnBrk="0" hangingPunct="1">
              <a:defRPr sz="1800" kern="1200">
                <a:solidFill>
                  <a:schemeClr val="lt1"/>
                </a:solidFill>
                <a:latin typeface="+mn-lt"/>
                <a:ea typeface="+mn-ea"/>
                <a:cs typeface="+mn-cs"/>
              </a:defRPr>
            </a:lvl1pPr>
            <a:lvl2pPr marL="457079" algn="l" defTabSz="914157" rtl="0" eaLnBrk="1" latinLnBrk="0" hangingPunct="1">
              <a:defRPr sz="1800" kern="1200">
                <a:solidFill>
                  <a:schemeClr val="lt1"/>
                </a:solidFill>
                <a:latin typeface="+mn-lt"/>
                <a:ea typeface="+mn-ea"/>
                <a:cs typeface="+mn-cs"/>
              </a:defRPr>
            </a:lvl2pPr>
            <a:lvl3pPr marL="914157" algn="l" defTabSz="914157" rtl="0" eaLnBrk="1" latinLnBrk="0" hangingPunct="1">
              <a:defRPr sz="1800" kern="1200">
                <a:solidFill>
                  <a:schemeClr val="lt1"/>
                </a:solidFill>
                <a:latin typeface="+mn-lt"/>
                <a:ea typeface="+mn-ea"/>
                <a:cs typeface="+mn-cs"/>
              </a:defRPr>
            </a:lvl3pPr>
            <a:lvl4pPr marL="1371236" algn="l" defTabSz="914157" rtl="0" eaLnBrk="1" latinLnBrk="0" hangingPunct="1">
              <a:defRPr sz="1800" kern="1200">
                <a:solidFill>
                  <a:schemeClr val="lt1"/>
                </a:solidFill>
                <a:latin typeface="+mn-lt"/>
                <a:ea typeface="+mn-ea"/>
                <a:cs typeface="+mn-cs"/>
              </a:defRPr>
            </a:lvl4pPr>
            <a:lvl5pPr marL="1828314" algn="l" defTabSz="914157" rtl="0" eaLnBrk="1" latinLnBrk="0" hangingPunct="1">
              <a:defRPr sz="1800" kern="1200">
                <a:solidFill>
                  <a:schemeClr val="lt1"/>
                </a:solidFill>
                <a:latin typeface="+mn-lt"/>
                <a:ea typeface="+mn-ea"/>
                <a:cs typeface="+mn-cs"/>
              </a:defRPr>
            </a:lvl5pPr>
            <a:lvl6pPr marL="2285393" algn="l" defTabSz="914157" rtl="0" eaLnBrk="1" latinLnBrk="0" hangingPunct="1">
              <a:defRPr sz="1800" kern="1200">
                <a:solidFill>
                  <a:schemeClr val="lt1"/>
                </a:solidFill>
                <a:latin typeface="+mn-lt"/>
                <a:ea typeface="+mn-ea"/>
                <a:cs typeface="+mn-cs"/>
              </a:defRPr>
            </a:lvl6pPr>
            <a:lvl7pPr marL="2742471" algn="l" defTabSz="914157" rtl="0" eaLnBrk="1" latinLnBrk="0" hangingPunct="1">
              <a:defRPr sz="1800" kern="1200">
                <a:solidFill>
                  <a:schemeClr val="lt1"/>
                </a:solidFill>
                <a:latin typeface="+mn-lt"/>
                <a:ea typeface="+mn-ea"/>
                <a:cs typeface="+mn-cs"/>
              </a:defRPr>
            </a:lvl7pPr>
            <a:lvl8pPr marL="3199550" algn="l" defTabSz="914157" rtl="0" eaLnBrk="1" latinLnBrk="0" hangingPunct="1">
              <a:defRPr sz="1800" kern="1200">
                <a:solidFill>
                  <a:schemeClr val="lt1"/>
                </a:solidFill>
                <a:latin typeface="+mn-lt"/>
                <a:ea typeface="+mn-ea"/>
                <a:cs typeface="+mn-cs"/>
              </a:defRPr>
            </a:lvl8pPr>
            <a:lvl9pPr marL="3656629" algn="l" defTabSz="914157" rtl="0" eaLnBrk="1" latinLnBrk="0" hangingPunct="1">
              <a:defRPr sz="1800" kern="1200">
                <a:solidFill>
                  <a:schemeClr val="lt1"/>
                </a:solidFill>
                <a:latin typeface="+mn-lt"/>
                <a:ea typeface="+mn-ea"/>
                <a:cs typeface="+mn-cs"/>
              </a:defRPr>
            </a:lvl9pPr>
          </a:lstStyle>
          <a:p>
            <a:pPr marL="285750" indent="-285750">
              <a:buFont typeface="Arial" panose="020B0604020202020204" pitchFamily="34" charset="0"/>
              <a:buChar char="•"/>
            </a:pPr>
            <a:r>
              <a:rPr lang="en-US" sz="1400" b="1">
                <a:solidFill>
                  <a:schemeClr val="tx1"/>
                </a:solidFill>
                <a:latin typeface="Source Sans Pro" panose="020B0503030403020204" pitchFamily="34" charset="0"/>
                <a:ea typeface="Source Sans Pro" panose="020B0503030403020204" pitchFamily="34" charset="0"/>
              </a:rPr>
              <a:t>Single-country proposal</a:t>
            </a:r>
            <a:r>
              <a:rPr lang="en-US" sz="1400">
                <a:solidFill>
                  <a:schemeClr val="tx1"/>
                </a:solidFill>
                <a:latin typeface="Source Sans Pro" panose="020B0503030403020204" pitchFamily="34" charset="0"/>
                <a:ea typeface="Source Sans Pro" panose="020B0503030403020204" pitchFamily="34" charset="0"/>
              </a:rPr>
              <a:t> : one country and one or more Implementing Entities (Phase I)</a:t>
            </a:r>
            <a:endParaRPr lang="en-US"/>
          </a:p>
          <a:p>
            <a:pPr marL="285750" indent="-285750">
              <a:buFont typeface="Arial" panose="020B0604020202020204" pitchFamily="34" charset="0"/>
              <a:buChar char="•"/>
            </a:pPr>
            <a:r>
              <a:rPr lang="en-US" sz="1400" b="1">
                <a:solidFill>
                  <a:schemeClr val="tx1"/>
                </a:solidFill>
                <a:latin typeface="Source Sans Pro" panose="020B0503030403020204" pitchFamily="34" charset="0"/>
                <a:ea typeface="Source Sans Pro" panose="020B0503030403020204" pitchFamily="34" charset="0"/>
              </a:rPr>
              <a:t>Multi-country proposal </a:t>
            </a:r>
            <a:r>
              <a:rPr lang="en-US" sz="1400">
                <a:solidFill>
                  <a:schemeClr val="tx1"/>
                </a:solidFill>
                <a:latin typeface="Source Sans Pro" panose="020B0503030403020204" pitchFamily="34" charset="0"/>
                <a:ea typeface="Source Sans Pro" panose="020B0503030403020204" pitchFamily="34" charset="0"/>
              </a:rPr>
              <a:t>: two or more countries and one or more Implementing Entities (Phase I)</a:t>
            </a:r>
            <a:endParaRPr lang="en-US"/>
          </a:p>
        </p:txBody>
      </p:sp>
      <p:sp>
        <p:nvSpPr>
          <p:cNvPr id="44" name="Rectangle 43">
            <a:extLst>
              <a:ext uri="{FF2B5EF4-FFF2-40B4-BE49-F238E27FC236}">
                <a16:creationId xmlns:a16="http://schemas.microsoft.com/office/drawing/2014/main" id="{9996474F-87A8-D141-E2F4-E87DDB0F8180}"/>
              </a:ext>
            </a:extLst>
          </p:cNvPr>
          <p:cNvSpPr/>
          <p:nvPr/>
        </p:nvSpPr>
        <p:spPr>
          <a:xfrm>
            <a:off x="5236687" y="4897300"/>
            <a:ext cx="6821119" cy="553999"/>
          </a:xfrm>
          <a:prstGeom prst="rect">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157" rtl="0" eaLnBrk="1" latinLnBrk="0" hangingPunct="1">
              <a:defRPr sz="1800" kern="1200">
                <a:solidFill>
                  <a:schemeClr val="lt1"/>
                </a:solidFill>
                <a:latin typeface="+mn-lt"/>
                <a:ea typeface="+mn-ea"/>
                <a:cs typeface="+mn-cs"/>
              </a:defRPr>
            </a:lvl1pPr>
            <a:lvl2pPr marL="457079" algn="l" defTabSz="914157" rtl="0" eaLnBrk="1" latinLnBrk="0" hangingPunct="1">
              <a:defRPr sz="1800" kern="1200">
                <a:solidFill>
                  <a:schemeClr val="lt1"/>
                </a:solidFill>
                <a:latin typeface="+mn-lt"/>
                <a:ea typeface="+mn-ea"/>
                <a:cs typeface="+mn-cs"/>
              </a:defRPr>
            </a:lvl2pPr>
            <a:lvl3pPr marL="914157" algn="l" defTabSz="914157" rtl="0" eaLnBrk="1" latinLnBrk="0" hangingPunct="1">
              <a:defRPr sz="1800" kern="1200">
                <a:solidFill>
                  <a:schemeClr val="lt1"/>
                </a:solidFill>
                <a:latin typeface="+mn-lt"/>
                <a:ea typeface="+mn-ea"/>
                <a:cs typeface="+mn-cs"/>
              </a:defRPr>
            </a:lvl3pPr>
            <a:lvl4pPr marL="1371236" algn="l" defTabSz="914157" rtl="0" eaLnBrk="1" latinLnBrk="0" hangingPunct="1">
              <a:defRPr sz="1800" kern="1200">
                <a:solidFill>
                  <a:schemeClr val="lt1"/>
                </a:solidFill>
                <a:latin typeface="+mn-lt"/>
                <a:ea typeface="+mn-ea"/>
                <a:cs typeface="+mn-cs"/>
              </a:defRPr>
            </a:lvl4pPr>
            <a:lvl5pPr marL="1828314" algn="l" defTabSz="914157" rtl="0" eaLnBrk="1" latinLnBrk="0" hangingPunct="1">
              <a:defRPr sz="1800" kern="1200">
                <a:solidFill>
                  <a:schemeClr val="lt1"/>
                </a:solidFill>
                <a:latin typeface="+mn-lt"/>
                <a:ea typeface="+mn-ea"/>
                <a:cs typeface="+mn-cs"/>
              </a:defRPr>
            </a:lvl5pPr>
            <a:lvl6pPr marL="2285393" algn="l" defTabSz="914157" rtl="0" eaLnBrk="1" latinLnBrk="0" hangingPunct="1">
              <a:defRPr sz="1800" kern="1200">
                <a:solidFill>
                  <a:schemeClr val="lt1"/>
                </a:solidFill>
                <a:latin typeface="+mn-lt"/>
                <a:ea typeface="+mn-ea"/>
                <a:cs typeface="+mn-cs"/>
              </a:defRPr>
            </a:lvl6pPr>
            <a:lvl7pPr marL="2742471" algn="l" defTabSz="914157" rtl="0" eaLnBrk="1" latinLnBrk="0" hangingPunct="1">
              <a:defRPr sz="1800" kern="1200">
                <a:solidFill>
                  <a:schemeClr val="lt1"/>
                </a:solidFill>
                <a:latin typeface="+mn-lt"/>
                <a:ea typeface="+mn-ea"/>
                <a:cs typeface="+mn-cs"/>
              </a:defRPr>
            </a:lvl7pPr>
            <a:lvl8pPr marL="3199550" algn="l" defTabSz="914157" rtl="0" eaLnBrk="1" latinLnBrk="0" hangingPunct="1">
              <a:defRPr sz="1800" kern="1200">
                <a:solidFill>
                  <a:schemeClr val="lt1"/>
                </a:solidFill>
                <a:latin typeface="+mn-lt"/>
                <a:ea typeface="+mn-ea"/>
                <a:cs typeface="+mn-cs"/>
              </a:defRPr>
            </a:lvl8pPr>
            <a:lvl9pPr marL="3656629" algn="l" defTabSz="914157" rtl="0" eaLnBrk="1" latinLnBrk="0" hangingPunct="1">
              <a:defRPr sz="1800" kern="1200">
                <a:solidFill>
                  <a:schemeClr val="lt1"/>
                </a:solidFill>
                <a:latin typeface="+mn-lt"/>
                <a:ea typeface="+mn-ea"/>
                <a:cs typeface="+mn-cs"/>
              </a:defRPr>
            </a:lvl9pPr>
          </a:lstStyle>
          <a:p>
            <a:pPr marL="285750" indent="-285750">
              <a:buFont typeface="Arial" panose="020B0604020202020204" pitchFamily="34" charset="0"/>
              <a:buChar char="•"/>
            </a:pPr>
            <a:r>
              <a:rPr lang="en-US" sz="1400">
                <a:solidFill>
                  <a:schemeClr val="tx1"/>
                </a:solidFill>
                <a:latin typeface="Source Sans Pro" panose="020B0503030403020204" pitchFamily="34" charset="0"/>
                <a:ea typeface="Source Sans Pro" panose="020B0503030403020204" pitchFamily="34" charset="0"/>
              </a:rPr>
              <a:t>An individual country may submit a </a:t>
            </a:r>
            <a:r>
              <a:rPr lang="en-US" sz="1400" b="1" u="sng">
                <a:solidFill>
                  <a:schemeClr val="tx1"/>
                </a:solidFill>
                <a:latin typeface="Source Sans Pro" panose="020B0503030403020204" pitchFamily="34" charset="0"/>
                <a:ea typeface="Source Sans Pro" panose="020B0503030403020204" pitchFamily="34" charset="0"/>
              </a:rPr>
              <a:t>maximum of one </a:t>
            </a:r>
            <a:r>
              <a:rPr lang="en-US" sz="1400">
                <a:solidFill>
                  <a:schemeClr val="tx1"/>
                </a:solidFill>
                <a:latin typeface="Source Sans Pro" panose="020B0503030403020204" pitchFamily="34" charset="0"/>
                <a:ea typeface="Source Sans Pro" panose="020B0503030403020204" pitchFamily="34" charset="0"/>
              </a:rPr>
              <a:t>single-country proposal</a:t>
            </a:r>
          </a:p>
          <a:p>
            <a:pPr marL="285750" indent="-285750">
              <a:buFont typeface="Arial" panose="020B0604020202020204" pitchFamily="34" charset="0"/>
              <a:buChar char="•"/>
            </a:pPr>
            <a:r>
              <a:rPr lang="en-US" sz="1400">
                <a:solidFill>
                  <a:schemeClr val="tx1"/>
                </a:solidFill>
                <a:latin typeface="Source Sans Pro" panose="020B0503030403020204" pitchFamily="34" charset="0"/>
                <a:ea typeface="Source Sans Pro" panose="020B0503030403020204" pitchFamily="34" charset="0"/>
              </a:rPr>
              <a:t>An individual country may participate in a </a:t>
            </a:r>
            <a:r>
              <a:rPr lang="en-US" sz="1400" b="1" u="sng">
                <a:solidFill>
                  <a:schemeClr val="tx1"/>
                </a:solidFill>
                <a:latin typeface="Source Sans Pro" panose="020B0503030403020204" pitchFamily="34" charset="0"/>
                <a:ea typeface="Source Sans Pro" panose="020B0503030403020204" pitchFamily="34" charset="0"/>
              </a:rPr>
              <a:t>maximum of one </a:t>
            </a:r>
            <a:r>
              <a:rPr lang="en-US" sz="1400">
                <a:solidFill>
                  <a:schemeClr val="tx1"/>
                </a:solidFill>
                <a:latin typeface="Source Sans Pro" panose="020B0503030403020204" pitchFamily="34" charset="0"/>
                <a:ea typeface="Source Sans Pro" panose="020B0503030403020204" pitchFamily="34" charset="0"/>
              </a:rPr>
              <a:t>multi</a:t>
            </a:r>
            <a:r>
              <a:rPr lang="en-US" sz="1400" b="1">
                <a:solidFill>
                  <a:schemeClr val="tx1"/>
                </a:solidFill>
                <a:latin typeface="Source Sans Pro" panose="020B0503030403020204" pitchFamily="34" charset="0"/>
                <a:ea typeface="Source Sans Pro" panose="020B0503030403020204" pitchFamily="34" charset="0"/>
              </a:rPr>
              <a:t>-</a:t>
            </a:r>
            <a:r>
              <a:rPr lang="en-US" sz="1400">
                <a:solidFill>
                  <a:schemeClr val="tx1"/>
                </a:solidFill>
                <a:latin typeface="Source Sans Pro" panose="020B0503030403020204" pitchFamily="34" charset="0"/>
                <a:ea typeface="Source Sans Pro" panose="020B0503030403020204" pitchFamily="34" charset="0"/>
              </a:rPr>
              <a:t>country proposal</a:t>
            </a:r>
          </a:p>
        </p:txBody>
      </p:sp>
      <p:sp>
        <p:nvSpPr>
          <p:cNvPr id="46" name="TextBox 45">
            <a:extLst>
              <a:ext uri="{FF2B5EF4-FFF2-40B4-BE49-F238E27FC236}">
                <a16:creationId xmlns:a16="http://schemas.microsoft.com/office/drawing/2014/main" id="{E44C57AD-6E8B-EBB5-66DD-72E0E92002D5}"/>
              </a:ext>
            </a:extLst>
          </p:cNvPr>
          <p:cNvSpPr txBox="1"/>
          <p:nvPr/>
        </p:nvSpPr>
        <p:spPr>
          <a:xfrm>
            <a:off x="1816404" y="6139319"/>
            <a:ext cx="10296144" cy="553998"/>
          </a:xfrm>
          <a:prstGeom prst="rect">
            <a:avLst/>
          </a:prstGeom>
          <a:noFill/>
        </p:spPr>
        <p:txBody>
          <a:bodyPr wrap="square">
            <a:spAutoFit/>
          </a:bodyPr>
          <a:lstStyle/>
          <a:p>
            <a:r>
              <a:rPr lang="en-US" sz="1000" b="0" i="0" u="none" strike="noStrike">
                <a:effectLst/>
                <a:latin typeface="Source Sans Pro" panose="020B0503030403020204" pitchFamily="34" charset="0"/>
                <a:ea typeface="Source Sans Pro" panose="020B0503030403020204" pitchFamily="34" charset="0"/>
              </a:rPr>
              <a:t>*N</a:t>
            </a:r>
            <a:r>
              <a:rPr lang="it-IT" sz="1000" b="0" i="0" u="none" strike="noStrike">
                <a:effectLst/>
                <a:latin typeface="Source Sans Pro" panose="020B0503030403020204" pitchFamily="34" charset="0"/>
                <a:ea typeface="Source Sans Pro" panose="020B0503030403020204" pitchFamily="34" charset="0"/>
              </a:rPr>
              <a:t>ot eligible for a</a:t>
            </a:r>
            <a:r>
              <a:rPr lang="it-IT" sz="1000" b="1" i="0" u="none" strike="noStrike">
                <a:effectLst/>
                <a:latin typeface="Source Sans Pro" panose="020B0503030403020204" pitchFamily="34" charset="0"/>
                <a:ea typeface="Source Sans Pro" panose="020B0503030403020204" pitchFamily="34" charset="0"/>
              </a:rPr>
              <a:t> single-country grant under the 3rd CfP</a:t>
            </a:r>
            <a:r>
              <a:rPr lang="it-IT" sz="1000" b="0" i="0" u="none" strike="noStrike">
                <a:effectLst/>
                <a:latin typeface="Source Sans Pro" panose="020B0503030403020204" pitchFamily="34" charset="0"/>
                <a:ea typeface="Source Sans Pro" panose="020B0503030403020204" pitchFamily="34" charset="0"/>
              </a:rPr>
              <a:t>: Bhutan, Burkina Faso, Burundi, Cabo Verde, Cambodia, Chad, Democratic Republic of Congo, Egypt, Ethiopia, Fiji, Ghana, Georgia, Guyana, Honduras, India, Indonesia, Jordan, Kazakhstan, Lebanon, Moldova, Mongolia, Nepal, Nicaragua, Pakistan, Paraguay, Philippines, Rwanda, Samoa, Sierra Leone, South Africa, Sri Lanka, Suriname, Tanzania, Togo, Trinidad and Tobago, Tunisia, West Bank and Gaza, Yemen and Zambia</a:t>
            </a:r>
            <a:endParaRPr lang="en-US" sz="1000">
              <a:latin typeface="Source Sans Pro" panose="020B0503030403020204" pitchFamily="34" charset="0"/>
              <a:ea typeface="Source Sans Pro" panose="020B0503030403020204" pitchFamily="34" charset="0"/>
            </a:endParaRPr>
          </a:p>
        </p:txBody>
      </p:sp>
      <p:sp>
        <p:nvSpPr>
          <p:cNvPr id="3" name="Rectangle 2">
            <a:extLst>
              <a:ext uri="{FF2B5EF4-FFF2-40B4-BE49-F238E27FC236}">
                <a16:creationId xmlns:a16="http://schemas.microsoft.com/office/drawing/2014/main" id="{0F387991-6B42-D349-30EF-CE083728B106}"/>
              </a:ext>
            </a:extLst>
          </p:cNvPr>
          <p:cNvSpPr/>
          <p:nvPr/>
        </p:nvSpPr>
        <p:spPr>
          <a:xfrm>
            <a:off x="1816404" y="2663755"/>
            <a:ext cx="2697845" cy="765245"/>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157" rtl="0" eaLnBrk="1" latinLnBrk="0" hangingPunct="1">
              <a:defRPr sz="1800" kern="1200">
                <a:solidFill>
                  <a:schemeClr val="lt1"/>
                </a:solidFill>
                <a:latin typeface="+mn-lt"/>
                <a:ea typeface="+mn-ea"/>
                <a:cs typeface="+mn-cs"/>
              </a:defRPr>
            </a:lvl1pPr>
            <a:lvl2pPr marL="457079" algn="l" defTabSz="914157" rtl="0" eaLnBrk="1" latinLnBrk="0" hangingPunct="1">
              <a:defRPr sz="1800" kern="1200">
                <a:solidFill>
                  <a:schemeClr val="lt1"/>
                </a:solidFill>
                <a:latin typeface="+mn-lt"/>
                <a:ea typeface="+mn-ea"/>
                <a:cs typeface="+mn-cs"/>
              </a:defRPr>
            </a:lvl2pPr>
            <a:lvl3pPr marL="914157" algn="l" defTabSz="914157" rtl="0" eaLnBrk="1" latinLnBrk="0" hangingPunct="1">
              <a:defRPr sz="1800" kern="1200">
                <a:solidFill>
                  <a:schemeClr val="lt1"/>
                </a:solidFill>
                <a:latin typeface="+mn-lt"/>
                <a:ea typeface="+mn-ea"/>
                <a:cs typeface="+mn-cs"/>
              </a:defRPr>
            </a:lvl3pPr>
            <a:lvl4pPr marL="1371236" algn="l" defTabSz="914157" rtl="0" eaLnBrk="1" latinLnBrk="0" hangingPunct="1">
              <a:defRPr sz="1800" kern="1200">
                <a:solidFill>
                  <a:schemeClr val="lt1"/>
                </a:solidFill>
                <a:latin typeface="+mn-lt"/>
                <a:ea typeface="+mn-ea"/>
                <a:cs typeface="+mn-cs"/>
              </a:defRPr>
            </a:lvl4pPr>
            <a:lvl5pPr marL="1828314" algn="l" defTabSz="914157" rtl="0" eaLnBrk="1" latinLnBrk="0" hangingPunct="1">
              <a:defRPr sz="1800" kern="1200">
                <a:solidFill>
                  <a:schemeClr val="lt1"/>
                </a:solidFill>
                <a:latin typeface="+mn-lt"/>
                <a:ea typeface="+mn-ea"/>
                <a:cs typeface="+mn-cs"/>
              </a:defRPr>
            </a:lvl5pPr>
            <a:lvl6pPr marL="2285393" algn="l" defTabSz="914157" rtl="0" eaLnBrk="1" latinLnBrk="0" hangingPunct="1">
              <a:defRPr sz="1800" kern="1200">
                <a:solidFill>
                  <a:schemeClr val="lt1"/>
                </a:solidFill>
                <a:latin typeface="+mn-lt"/>
                <a:ea typeface="+mn-ea"/>
                <a:cs typeface="+mn-cs"/>
              </a:defRPr>
            </a:lvl6pPr>
            <a:lvl7pPr marL="2742471" algn="l" defTabSz="914157" rtl="0" eaLnBrk="1" latinLnBrk="0" hangingPunct="1">
              <a:defRPr sz="1800" kern="1200">
                <a:solidFill>
                  <a:schemeClr val="lt1"/>
                </a:solidFill>
                <a:latin typeface="+mn-lt"/>
                <a:ea typeface="+mn-ea"/>
                <a:cs typeface="+mn-cs"/>
              </a:defRPr>
            </a:lvl7pPr>
            <a:lvl8pPr marL="3199550" algn="l" defTabSz="914157" rtl="0" eaLnBrk="1" latinLnBrk="0" hangingPunct="1">
              <a:defRPr sz="1800" kern="1200">
                <a:solidFill>
                  <a:schemeClr val="lt1"/>
                </a:solidFill>
                <a:latin typeface="+mn-lt"/>
                <a:ea typeface="+mn-ea"/>
                <a:cs typeface="+mn-cs"/>
              </a:defRPr>
            </a:lvl8pPr>
            <a:lvl9pPr marL="3656629" algn="l" defTabSz="914157" rtl="0" eaLnBrk="1" latinLnBrk="0" hangingPunct="1">
              <a:defRPr sz="1800" kern="1200">
                <a:solidFill>
                  <a:schemeClr val="lt1"/>
                </a:solidFill>
                <a:latin typeface="+mn-lt"/>
                <a:ea typeface="+mn-ea"/>
                <a:cs typeface="+mn-cs"/>
              </a:defRPr>
            </a:lvl9pPr>
          </a:lstStyle>
          <a:p>
            <a:pPr algn="ctr"/>
            <a:r>
              <a:rPr lang="en-US" b="1">
                <a:latin typeface="Source Sans Pro" panose="020B0503030403020204" pitchFamily="34" charset="0"/>
                <a:ea typeface="Source Sans Pro" panose="020B0503030403020204" pitchFamily="34" charset="0"/>
              </a:rPr>
              <a:t>Funding Envelope and Ceiling</a:t>
            </a:r>
          </a:p>
        </p:txBody>
      </p:sp>
      <p:sp>
        <p:nvSpPr>
          <p:cNvPr id="5" name="Rectangle 4">
            <a:extLst>
              <a:ext uri="{FF2B5EF4-FFF2-40B4-BE49-F238E27FC236}">
                <a16:creationId xmlns:a16="http://schemas.microsoft.com/office/drawing/2014/main" id="{3E99C4A8-7850-8459-0993-D08B531EDDBF}"/>
              </a:ext>
            </a:extLst>
          </p:cNvPr>
          <p:cNvSpPr/>
          <p:nvPr/>
        </p:nvSpPr>
        <p:spPr>
          <a:xfrm>
            <a:off x="5226447" y="2660941"/>
            <a:ext cx="6762538" cy="765245"/>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US" sz="1400">
                <a:solidFill>
                  <a:schemeClr val="tx1"/>
                </a:solidFill>
              </a:rPr>
              <a:t>The total envelope for the 3</a:t>
            </a:r>
            <a:r>
              <a:rPr lang="en-US" sz="1400" baseline="30000">
                <a:solidFill>
                  <a:schemeClr val="tx1"/>
                </a:solidFill>
              </a:rPr>
              <a:t>rd</a:t>
            </a:r>
            <a:r>
              <a:rPr lang="en-US" sz="1400">
                <a:solidFill>
                  <a:schemeClr val="tx1"/>
                </a:solidFill>
              </a:rPr>
              <a:t> CfP (Phase I &amp; Phase II) is </a:t>
            </a:r>
            <a:r>
              <a:rPr lang="en-US" sz="1400" b="1">
                <a:solidFill>
                  <a:schemeClr val="tx1"/>
                </a:solidFill>
              </a:rPr>
              <a:t>US$ 500 million</a:t>
            </a:r>
          </a:p>
          <a:p>
            <a:pPr marL="285750" indent="-285750">
              <a:buFont typeface="Arial" panose="020B0604020202020204" pitchFamily="34" charset="0"/>
              <a:buChar char="•"/>
            </a:pPr>
            <a:r>
              <a:rPr lang="en-US" sz="1400">
                <a:solidFill>
                  <a:schemeClr val="tx1"/>
                </a:solidFill>
              </a:rPr>
              <a:t>Single-country proposals may request up to </a:t>
            </a:r>
            <a:r>
              <a:rPr lang="en-US" sz="1400" b="1">
                <a:solidFill>
                  <a:schemeClr val="tx1"/>
                </a:solidFill>
              </a:rPr>
              <a:t>US$ 25 million</a:t>
            </a:r>
          </a:p>
          <a:p>
            <a:pPr marL="285750" indent="-285750">
              <a:buFont typeface="Arial" panose="020B0604020202020204" pitchFamily="34" charset="0"/>
              <a:buChar char="•"/>
            </a:pPr>
            <a:r>
              <a:rPr lang="en-US" sz="1400">
                <a:solidFill>
                  <a:schemeClr val="tx1"/>
                </a:solidFill>
              </a:rPr>
              <a:t>Multi-country proposals may request up to </a:t>
            </a:r>
            <a:r>
              <a:rPr lang="en-US" sz="1400" b="1">
                <a:solidFill>
                  <a:schemeClr val="tx1"/>
                </a:solidFill>
              </a:rPr>
              <a:t>US$ 40 million</a:t>
            </a:r>
          </a:p>
        </p:txBody>
      </p:sp>
      <p:sp>
        <p:nvSpPr>
          <p:cNvPr id="6" name="Isosceles Triangle 5">
            <a:extLst>
              <a:ext uri="{FF2B5EF4-FFF2-40B4-BE49-F238E27FC236}">
                <a16:creationId xmlns:a16="http://schemas.microsoft.com/office/drawing/2014/main" id="{0D545313-0D7A-58E2-91C1-F435575BDAB2}"/>
              </a:ext>
            </a:extLst>
          </p:cNvPr>
          <p:cNvSpPr/>
          <p:nvPr/>
        </p:nvSpPr>
        <p:spPr>
          <a:xfrm rot="5400000">
            <a:off x="4442318" y="2937930"/>
            <a:ext cx="846538" cy="292559"/>
          </a:xfrm>
          <a:prstGeom prst="triangl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157" rtl="0" eaLnBrk="1" latinLnBrk="0" hangingPunct="1">
              <a:defRPr sz="1800" kern="1200">
                <a:solidFill>
                  <a:schemeClr val="lt1"/>
                </a:solidFill>
                <a:latin typeface="+mn-lt"/>
                <a:ea typeface="+mn-ea"/>
                <a:cs typeface="+mn-cs"/>
              </a:defRPr>
            </a:lvl1pPr>
            <a:lvl2pPr marL="457079" algn="l" defTabSz="914157" rtl="0" eaLnBrk="1" latinLnBrk="0" hangingPunct="1">
              <a:defRPr sz="1800" kern="1200">
                <a:solidFill>
                  <a:schemeClr val="lt1"/>
                </a:solidFill>
                <a:latin typeface="+mn-lt"/>
                <a:ea typeface="+mn-ea"/>
                <a:cs typeface="+mn-cs"/>
              </a:defRPr>
            </a:lvl2pPr>
            <a:lvl3pPr marL="914157" algn="l" defTabSz="914157" rtl="0" eaLnBrk="1" latinLnBrk="0" hangingPunct="1">
              <a:defRPr sz="1800" kern="1200">
                <a:solidFill>
                  <a:schemeClr val="lt1"/>
                </a:solidFill>
                <a:latin typeface="+mn-lt"/>
                <a:ea typeface="+mn-ea"/>
                <a:cs typeface="+mn-cs"/>
              </a:defRPr>
            </a:lvl3pPr>
            <a:lvl4pPr marL="1371236" algn="l" defTabSz="914157" rtl="0" eaLnBrk="1" latinLnBrk="0" hangingPunct="1">
              <a:defRPr sz="1800" kern="1200">
                <a:solidFill>
                  <a:schemeClr val="lt1"/>
                </a:solidFill>
                <a:latin typeface="+mn-lt"/>
                <a:ea typeface="+mn-ea"/>
                <a:cs typeface="+mn-cs"/>
              </a:defRPr>
            </a:lvl4pPr>
            <a:lvl5pPr marL="1828314" algn="l" defTabSz="914157" rtl="0" eaLnBrk="1" latinLnBrk="0" hangingPunct="1">
              <a:defRPr sz="1800" kern="1200">
                <a:solidFill>
                  <a:schemeClr val="lt1"/>
                </a:solidFill>
                <a:latin typeface="+mn-lt"/>
                <a:ea typeface="+mn-ea"/>
                <a:cs typeface="+mn-cs"/>
              </a:defRPr>
            </a:lvl5pPr>
            <a:lvl6pPr marL="2285393" algn="l" defTabSz="914157" rtl="0" eaLnBrk="1" latinLnBrk="0" hangingPunct="1">
              <a:defRPr sz="1800" kern="1200">
                <a:solidFill>
                  <a:schemeClr val="lt1"/>
                </a:solidFill>
                <a:latin typeface="+mn-lt"/>
                <a:ea typeface="+mn-ea"/>
                <a:cs typeface="+mn-cs"/>
              </a:defRPr>
            </a:lvl6pPr>
            <a:lvl7pPr marL="2742471" algn="l" defTabSz="914157" rtl="0" eaLnBrk="1" latinLnBrk="0" hangingPunct="1">
              <a:defRPr sz="1800" kern="1200">
                <a:solidFill>
                  <a:schemeClr val="lt1"/>
                </a:solidFill>
                <a:latin typeface="+mn-lt"/>
                <a:ea typeface="+mn-ea"/>
                <a:cs typeface="+mn-cs"/>
              </a:defRPr>
            </a:lvl7pPr>
            <a:lvl8pPr marL="3199550" algn="l" defTabSz="914157" rtl="0" eaLnBrk="1" latinLnBrk="0" hangingPunct="1">
              <a:defRPr sz="1800" kern="1200">
                <a:solidFill>
                  <a:schemeClr val="lt1"/>
                </a:solidFill>
                <a:latin typeface="+mn-lt"/>
                <a:ea typeface="+mn-ea"/>
                <a:cs typeface="+mn-cs"/>
              </a:defRPr>
            </a:lvl8pPr>
            <a:lvl9pPr marL="3656629" algn="l" defTabSz="914157"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4134080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B4019-7C2F-E168-1006-6CAA138A68D4}"/>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89A8B4B-3F79-1CB2-FC7B-7C00DFA05B94}"/>
              </a:ext>
            </a:extLst>
          </p:cNvPr>
          <p:cNvSpPr txBox="1">
            <a:spLocks/>
          </p:cNvSpPr>
          <p:nvPr/>
        </p:nvSpPr>
        <p:spPr>
          <a:xfrm>
            <a:off x="1859885" y="439313"/>
            <a:ext cx="10495371" cy="600350"/>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900" kern="1200">
                <a:solidFill>
                  <a:schemeClr val="tx1"/>
                </a:solidFill>
                <a:latin typeface="Source Sans Pro Bold" panose="020B0703030403020204" pitchFamily="34" charset="0"/>
                <a:ea typeface="Source Sans Pro Bold" panose="020B0703030403020204" pitchFamily="34" charset="0"/>
                <a:cs typeface="+mj-cs"/>
              </a:defRPr>
            </a:lvl1pPr>
          </a:lstStyle>
          <a:p>
            <a:endParaRPr lang="en-US" b="1">
              <a:latin typeface="Source Sans Pro" panose="020B0503030403020204" pitchFamily="34" charset="77"/>
            </a:endParaRPr>
          </a:p>
        </p:txBody>
      </p:sp>
      <p:sp>
        <p:nvSpPr>
          <p:cNvPr id="2" name="TextBox 1">
            <a:extLst>
              <a:ext uri="{FF2B5EF4-FFF2-40B4-BE49-F238E27FC236}">
                <a16:creationId xmlns:a16="http://schemas.microsoft.com/office/drawing/2014/main" id="{4D0606CF-B2C5-55B3-BB8A-00077B41F003}"/>
              </a:ext>
            </a:extLst>
          </p:cNvPr>
          <p:cNvSpPr txBox="1"/>
          <p:nvPr/>
        </p:nvSpPr>
        <p:spPr>
          <a:xfrm>
            <a:off x="2358887" y="1603513"/>
            <a:ext cx="8216348" cy="4985980"/>
          </a:xfrm>
          <a:prstGeom prst="rect">
            <a:avLst/>
          </a:prstGeom>
          <a:noFill/>
        </p:spPr>
        <p:txBody>
          <a:bodyPr wrap="square" lIns="91440" tIns="45720" rIns="91440" bIns="45720" rtlCol="0" anchor="t">
            <a:spAutoFit/>
          </a:bodyPr>
          <a:lstStyle/>
          <a:p>
            <a:pPr marL="800100" lvl="1" indent="-342900">
              <a:buFont typeface="Arial" panose="020B0604020202020204" pitchFamily="34" charset="0"/>
              <a:buChar char="•"/>
            </a:pPr>
            <a:r>
              <a:rPr lang="en-US" sz="2000">
                <a:effectLst/>
                <a:latin typeface="Source Sans Pro"/>
                <a:ea typeface="Source Sans Pro"/>
                <a:cs typeface="Calibri"/>
              </a:rPr>
              <a:t>African Development Bank</a:t>
            </a:r>
          </a:p>
          <a:p>
            <a:pPr marL="800100" lvl="1" indent="-342900">
              <a:buFont typeface="Arial" panose="020B0604020202020204" pitchFamily="34" charset="0"/>
              <a:buChar char="•"/>
            </a:pPr>
            <a:r>
              <a:rPr lang="en-US" sz="2000">
                <a:effectLst/>
                <a:latin typeface="Source Sans Pro"/>
                <a:ea typeface="Source Sans Pro"/>
                <a:cs typeface="Calibri"/>
              </a:rPr>
              <a:t>Asian Development Bank</a:t>
            </a:r>
          </a:p>
          <a:p>
            <a:pPr marL="800100" lvl="1" indent="-342900">
              <a:buFont typeface="Arial" panose="020B0604020202020204" pitchFamily="34" charset="0"/>
              <a:buChar char="•"/>
            </a:pPr>
            <a:r>
              <a:rPr lang="en-US" sz="2000">
                <a:effectLst/>
                <a:latin typeface="Source Sans Pro"/>
                <a:ea typeface="Source Sans Pro"/>
                <a:cs typeface="Calibri"/>
              </a:rPr>
              <a:t>Asian Infrastructure Investment Bank</a:t>
            </a:r>
          </a:p>
          <a:p>
            <a:pPr marL="800100" lvl="1" indent="-342900">
              <a:buFont typeface="Arial" panose="020B0604020202020204" pitchFamily="34" charset="0"/>
              <a:buChar char="•"/>
            </a:pPr>
            <a:r>
              <a:rPr lang="en-US" sz="2000">
                <a:effectLst/>
                <a:latin typeface="Source Sans Pro"/>
                <a:ea typeface="Source Sans Pro"/>
                <a:cs typeface="Calibri"/>
              </a:rPr>
              <a:t>European Investment Bank</a:t>
            </a:r>
          </a:p>
          <a:p>
            <a:pPr marL="800100" lvl="1" indent="-342900">
              <a:buFont typeface="Arial" panose="020B0604020202020204" pitchFamily="34" charset="0"/>
              <a:buChar char="•"/>
            </a:pPr>
            <a:r>
              <a:rPr lang="en-US" sz="2000">
                <a:effectLst/>
                <a:latin typeface="Source Sans Pro"/>
                <a:ea typeface="Source Sans Pro"/>
                <a:cs typeface="Calibri"/>
              </a:rPr>
              <a:t>Inter-American Development Bank</a:t>
            </a:r>
          </a:p>
          <a:p>
            <a:pPr marL="800100" lvl="1" indent="-342900">
              <a:buFont typeface="Arial" panose="020B0604020202020204" pitchFamily="34" charset="0"/>
              <a:buChar char="•"/>
            </a:pPr>
            <a:r>
              <a:rPr lang="en-US" sz="2000">
                <a:effectLst/>
                <a:latin typeface="Source Sans Pro"/>
                <a:ea typeface="Source Sans Pro"/>
                <a:cs typeface="Calibri"/>
              </a:rPr>
              <a:t>International Finance Corporation</a:t>
            </a:r>
          </a:p>
          <a:p>
            <a:pPr marL="800100" lvl="1" indent="-342900">
              <a:buFont typeface="Arial" panose="020B0604020202020204" pitchFamily="34" charset="0"/>
              <a:buChar char="•"/>
            </a:pPr>
            <a:r>
              <a:rPr lang="en-US" sz="2000">
                <a:effectLst/>
                <a:latin typeface="Source Sans Pro"/>
                <a:ea typeface="Source Sans Pro"/>
                <a:cs typeface="Calibri"/>
              </a:rPr>
              <a:t>World Bank</a:t>
            </a:r>
          </a:p>
          <a:p>
            <a:pPr marL="457200" lvl="1"/>
            <a:endParaRPr lang="en-US" sz="2000">
              <a:latin typeface="Source Sans Pro"/>
              <a:ea typeface="Source Sans Pro"/>
              <a:cs typeface="Calibri"/>
            </a:endParaRPr>
          </a:p>
          <a:p>
            <a:pPr marL="800100" lvl="1" indent="-342900">
              <a:buFont typeface="Arial" panose="020B0604020202020204" pitchFamily="34" charset="0"/>
              <a:buChar char="•"/>
            </a:pPr>
            <a:r>
              <a:rPr lang="en-US" sz="2000">
                <a:effectLst/>
                <a:latin typeface="Source Sans Pro"/>
                <a:ea typeface="Source Sans Pro"/>
                <a:cs typeface="Calibri"/>
              </a:rPr>
              <a:t>Food and Agriculture Organization of the United Nations</a:t>
            </a:r>
          </a:p>
          <a:p>
            <a:pPr marL="800100" lvl="1" indent="-342900">
              <a:buFont typeface="Arial" panose="020B0604020202020204" pitchFamily="34" charset="0"/>
              <a:buChar char="•"/>
            </a:pPr>
            <a:r>
              <a:rPr lang="en-US" sz="2000">
                <a:effectLst/>
                <a:latin typeface="Source Sans Pro"/>
                <a:ea typeface="Source Sans Pro"/>
                <a:cs typeface="Calibri"/>
              </a:rPr>
              <a:t>UNICEF</a:t>
            </a:r>
          </a:p>
          <a:p>
            <a:pPr marL="800100" lvl="1" indent="-342900">
              <a:buFont typeface="Arial" panose="020B0604020202020204" pitchFamily="34" charset="0"/>
              <a:buChar char="•"/>
            </a:pPr>
            <a:r>
              <a:rPr lang="en-US" sz="2000">
                <a:effectLst/>
                <a:latin typeface="Source Sans Pro"/>
                <a:ea typeface="Source Sans Pro"/>
                <a:cs typeface="Calibri"/>
              </a:rPr>
              <a:t>World Health Organization</a:t>
            </a:r>
          </a:p>
          <a:p>
            <a:pPr marL="800100" lvl="1" indent="-342900">
              <a:buFont typeface="Arial" panose="020B0604020202020204" pitchFamily="34" charset="0"/>
              <a:buChar char="•"/>
            </a:pPr>
            <a:endParaRPr lang="en-US" sz="2000">
              <a:latin typeface="Source Sans Pro" panose="020B0503030403020204" pitchFamily="34" charset="0"/>
              <a:ea typeface="Source Sans Pro" panose="020B0503030403020204" pitchFamily="34" charset="0"/>
              <a:cs typeface="Calibri"/>
            </a:endParaRPr>
          </a:p>
          <a:p>
            <a:pPr marL="800100" lvl="1" indent="-342900">
              <a:buFont typeface="Arial" panose="020B0604020202020204" pitchFamily="34" charset="0"/>
              <a:buChar char="•"/>
            </a:pPr>
            <a:r>
              <a:rPr lang="en-US" sz="2000">
                <a:latin typeface="Source Sans Pro"/>
                <a:ea typeface="Source Sans Pro"/>
                <a:cs typeface="Calibri"/>
              </a:rPr>
              <a:t>T</a:t>
            </a:r>
            <a:r>
              <a:rPr lang="en-US" sz="2000">
                <a:effectLst/>
                <a:latin typeface="Source Sans Pro"/>
                <a:ea typeface="Source Sans Pro"/>
                <a:cs typeface="Calibri"/>
              </a:rPr>
              <a:t>he Coalition for Epidemic Preparedness Innovations</a:t>
            </a:r>
          </a:p>
          <a:p>
            <a:pPr marL="800100" lvl="1" indent="-342900">
              <a:buFont typeface="Arial" panose="020B0604020202020204" pitchFamily="34" charset="0"/>
              <a:buChar char="•"/>
            </a:pPr>
            <a:r>
              <a:rPr lang="en-US" sz="2000">
                <a:effectLst/>
                <a:latin typeface="Source Sans Pro"/>
                <a:ea typeface="Source Sans Pro"/>
                <a:cs typeface="Calibri"/>
              </a:rPr>
              <a:t>Gavi, the Vaccine Alliance</a:t>
            </a:r>
          </a:p>
          <a:p>
            <a:pPr marL="800100" lvl="1" indent="-342900">
              <a:buFont typeface="Arial" panose="020B0604020202020204" pitchFamily="34" charset="0"/>
              <a:buChar char="•"/>
            </a:pPr>
            <a:r>
              <a:rPr lang="en-US" sz="2000">
                <a:effectLst/>
                <a:latin typeface="Source Sans Pro"/>
                <a:ea typeface="Source Sans Pro"/>
                <a:cs typeface="Calibri"/>
              </a:rPr>
              <a:t>Global Fund to Fight AIDS, Tuberculosis and Malaria.</a:t>
            </a:r>
            <a:endParaRPr lang="en-US" sz="2000">
              <a:latin typeface="Source Sans Pro"/>
              <a:ea typeface="Source Sans Pro"/>
              <a:cs typeface="Calibri"/>
            </a:endParaRPr>
          </a:p>
          <a:p>
            <a:endParaRPr lang="en-US"/>
          </a:p>
        </p:txBody>
      </p:sp>
      <p:sp>
        <p:nvSpPr>
          <p:cNvPr id="5" name="Title 1">
            <a:extLst>
              <a:ext uri="{FF2B5EF4-FFF2-40B4-BE49-F238E27FC236}">
                <a16:creationId xmlns:a16="http://schemas.microsoft.com/office/drawing/2014/main" id="{ACB50D76-7260-38D5-5ACE-F4B95E58332B}"/>
              </a:ext>
            </a:extLst>
          </p:cNvPr>
          <p:cNvSpPr>
            <a:spLocks noGrp="1"/>
          </p:cNvSpPr>
          <p:nvPr>
            <p:ph type="title"/>
          </p:nvPr>
        </p:nvSpPr>
        <p:spPr>
          <a:xfrm>
            <a:off x="2146853" y="408653"/>
            <a:ext cx="9488556" cy="827088"/>
          </a:xfrm>
        </p:spPr>
        <p:txBody>
          <a:bodyPr>
            <a:normAutofit/>
          </a:bodyPr>
          <a:lstStyle/>
          <a:p>
            <a:r>
              <a:rPr lang="en-US"/>
              <a:t>Eligible Implementing Entities</a:t>
            </a:r>
          </a:p>
        </p:txBody>
      </p:sp>
      <p:sp>
        <p:nvSpPr>
          <p:cNvPr id="6" name="Text Placeholder 2">
            <a:extLst>
              <a:ext uri="{FF2B5EF4-FFF2-40B4-BE49-F238E27FC236}">
                <a16:creationId xmlns:a16="http://schemas.microsoft.com/office/drawing/2014/main" id="{B92C76D4-40E2-D74E-96B6-D047E92404A4}"/>
              </a:ext>
            </a:extLst>
          </p:cNvPr>
          <p:cNvSpPr>
            <a:spLocks noGrp="1"/>
          </p:cNvSpPr>
          <p:nvPr>
            <p:ph type="body" idx="10"/>
          </p:nvPr>
        </p:nvSpPr>
        <p:spPr>
          <a:xfrm>
            <a:off x="2146853" y="1295631"/>
            <a:ext cx="7573715" cy="393532"/>
          </a:xfrm>
        </p:spPr>
        <p:txBody>
          <a:bodyPr/>
          <a:lstStyle/>
          <a:p>
            <a:r>
              <a:rPr lang="en-US"/>
              <a:t>13 currently approved IEs: </a:t>
            </a:r>
          </a:p>
          <a:p>
            <a:endParaRPr lang="en-US"/>
          </a:p>
        </p:txBody>
      </p:sp>
    </p:spTree>
    <p:extLst>
      <p:ext uri="{BB962C8B-B14F-4D97-AF65-F5344CB8AC3E}">
        <p14:creationId xmlns:p14="http://schemas.microsoft.com/office/powerpoint/2010/main" val="712996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B1728-E154-0317-9319-E60C747B0E0E}"/>
            </a:ext>
          </a:extLst>
        </p:cNvPr>
        <p:cNvGrpSpPr/>
        <p:nvPr/>
      </p:nvGrpSpPr>
      <p:grpSpPr>
        <a:xfrm>
          <a:off x="0" y="0"/>
          <a:ext cx="0" cy="0"/>
          <a:chOff x="0" y="0"/>
          <a:chExt cx="0" cy="0"/>
        </a:xfrm>
      </p:grpSpPr>
      <p:grpSp>
        <p:nvGrpSpPr>
          <p:cNvPr id="24" name="Group 23">
            <a:extLst>
              <a:ext uri="{FF2B5EF4-FFF2-40B4-BE49-F238E27FC236}">
                <a16:creationId xmlns:a16="http://schemas.microsoft.com/office/drawing/2014/main" id="{2244CD9A-75A2-FF0E-34D2-562944F9A764}"/>
              </a:ext>
            </a:extLst>
          </p:cNvPr>
          <p:cNvGrpSpPr/>
          <p:nvPr/>
        </p:nvGrpSpPr>
        <p:grpSpPr>
          <a:xfrm>
            <a:off x="2177635" y="1452269"/>
            <a:ext cx="7845909" cy="4592363"/>
            <a:chOff x="1409581" y="866063"/>
            <a:chExt cx="8812105" cy="5392010"/>
          </a:xfrm>
        </p:grpSpPr>
        <p:grpSp>
          <p:nvGrpSpPr>
            <p:cNvPr id="6" name="Group 5">
              <a:extLst>
                <a:ext uri="{FF2B5EF4-FFF2-40B4-BE49-F238E27FC236}">
                  <a16:creationId xmlns:a16="http://schemas.microsoft.com/office/drawing/2014/main" id="{F798435C-6F4D-BB01-DA45-9F218FACB5ED}"/>
                </a:ext>
              </a:extLst>
            </p:cNvPr>
            <p:cNvGrpSpPr/>
            <p:nvPr/>
          </p:nvGrpSpPr>
          <p:grpSpPr>
            <a:xfrm>
              <a:off x="5419611" y="877703"/>
              <a:ext cx="749808" cy="704088"/>
              <a:chOff x="5118855" y="1672683"/>
              <a:chExt cx="1371600" cy="1371600"/>
            </a:xfrm>
          </p:grpSpPr>
          <p:sp>
            <p:nvSpPr>
              <p:cNvPr id="22" name="Oval 21">
                <a:extLst>
                  <a:ext uri="{FF2B5EF4-FFF2-40B4-BE49-F238E27FC236}">
                    <a16:creationId xmlns:a16="http://schemas.microsoft.com/office/drawing/2014/main" id="{F40F4193-5D12-3B52-9691-CFD528C90903}"/>
                  </a:ext>
                </a:extLst>
              </p:cNvPr>
              <p:cNvSpPr/>
              <p:nvPr/>
            </p:nvSpPr>
            <p:spPr>
              <a:xfrm>
                <a:off x="5118855" y="1672683"/>
                <a:ext cx="1371600" cy="1371600"/>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Microscope with solid fill">
                <a:extLst>
                  <a:ext uri="{FF2B5EF4-FFF2-40B4-BE49-F238E27FC236}">
                    <a16:creationId xmlns:a16="http://schemas.microsoft.com/office/drawing/2014/main" id="{FFB11839-7857-D4EA-BD43-E364DBABF8C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47455" y="1901283"/>
                <a:ext cx="914400" cy="914400"/>
              </a:xfrm>
              <a:prstGeom prst="rect">
                <a:avLst/>
              </a:prstGeom>
            </p:spPr>
          </p:pic>
        </p:grpSp>
        <p:grpSp>
          <p:nvGrpSpPr>
            <p:cNvPr id="7" name="Group 6">
              <a:extLst>
                <a:ext uri="{FF2B5EF4-FFF2-40B4-BE49-F238E27FC236}">
                  <a16:creationId xmlns:a16="http://schemas.microsoft.com/office/drawing/2014/main" id="{0A86C3D0-EE25-4C8A-1C34-E3C4EB8740EA}"/>
                </a:ext>
              </a:extLst>
            </p:cNvPr>
            <p:cNvGrpSpPr/>
            <p:nvPr/>
          </p:nvGrpSpPr>
          <p:grpSpPr>
            <a:xfrm>
              <a:off x="2631840" y="866063"/>
              <a:ext cx="745431" cy="707298"/>
              <a:chOff x="1773044" y="1672683"/>
              <a:chExt cx="1371600" cy="1371600"/>
            </a:xfrm>
          </p:grpSpPr>
          <p:sp>
            <p:nvSpPr>
              <p:cNvPr id="20" name="Oval 19">
                <a:extLst>
                  <a:ext uri="{FF2B5EF4-FFF2-40B4-BE49-F238E27FC236}">
                    <a16:creationId xmlns:a16="http://schemas.microsoft.com/office/drawing/2014/main" id="{2A65EA4C-84B6-FB0D-9B0F-9EC1D3F0BAB9}"/>
                  </a:ext>
                </a:extLst>
              </p:cNvPr>
              <p:cNvSpPr/>
              <p:nvPr/>
            </p:nvSpPr>
            <p:spPr>
              <a:xfrm>
                <a:off x="1773044" y="1672683"/>
                <a:ext cx="1371600" cy="1371600"/>
              </a:xfrm>
              <a:prstGeom prst="ellipse">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Social network with solid fill">
                <a:extLst>
                  <a:ext uri="{FF2B5EF4-FFF2-40B4-BE49-F238E27FC236}">
                    <a16:creationId xmlns:a16="http://schemas.microsoft.com/office/drawing/2014/main" id="{5B92F8B7-A860-F157-9571-96518E2AA4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16513" y="1901283"/>
                <a:ext cx="914400" cy="914400"/>
              </a:xfrm>
              <a:prstGeom prst="rect">
                <a:avLst/>
              </a:prstGeom>
            </p:spPr>
          </p:pic>
        </p:grpSp>
        <p:grpSp>
          <p:nvGrpSpPr>
            <p:cNvPr id="8" name="Group 7">
              <a:extLst>
                <a:ext uri="{FF2B5EF4-FFF2-40B4-BE49-F238E27FC236}">
                  <a16:creationId xmlns:a16="http://schemas.microsoft.com/office/drawing/2014/main" id="{19EDCF7A-3CF6-B5A1-4848-0873CABB159A}"/>
                </a:ext>
              </a:extLst>
            </p:cNvPr>
            <p:cNvGrpSpPr/>
            <p:nvPr/>
          </p:nvGrpSpPr>
          <p:grpSpPr>
            <a:xfrm>
              <a:off x="8211759" y="877703"/>
              <a:ext cx="749808" cy="704088"/>
              <a:chOff x="8484531" y="1672683"/>
              <a:chExt cx="1371600" cy="1371600"/>
            </a:xfrm>
          </p:grpSpPr>
          <p:sp>
            <p:nvSpPr>
              <p:cNvPr id="18" name="Oval 17">
                <a:extLst>
                  <a:ext uri="{FF2B5EF4-FFF2-40B4-BE49-F238E27FC236}">
                    <a16:creationId xmlns:a16="http://schemas.microsoft.com/office/drawing/2014/main" id="{0E875349-E472-42F7-DDCA-1C19EE3ECFCE}"/>
                  </a:ext>
                </a:extLst>
              </p:cNvPr>
              <p:cNvSpPr/>
              <p:nvPr/>
            </p:nvSpPr>
            <p:spPr>
              <a:xfrm>
                <a:off x="8484531" y="1672683"/>
                <a:ext cx="1371600" cy="1371600"/>
              </a:xfrm>
              <a:prstGeom prst="ellipse">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Doctor female with solid fill">
                <a:extLst>
                  <a:ext uri="{FF2B5EF4-FFF2-40B4-BE49-F238E27FC236}">
                    <a16:creationId xmlns:a16="http://schemas.microsoft.com/office/drawing/2014/main" id="{F153EF7E-D67E-8FEF-F0CF-95A7C52D87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13131" y="1901283"/>
                <a:ext cx="914400" cy="914400"/>
              </a:xfrm>
              <a:prstGeom prst="rect">
                <a:avLst/>
              </a:prstGeom>
            </p:spPr>
          </p:pic>
        </p:grpSp>
        <p:sp>
          <p:nvSpPr>
            <p:cNvPr id="9" name="Rectangle 8">
              <a:extLst>
                <a:ext uri="{FF2B5EF4-FFF2-40B4-BE49-F238E27FC236}">
                  <a16:creationId xmlns:a16="http://schemas.microsoft.com/office/drawing/2014/main" id="{7E62944F-A95F-63C1-19BE-947ACCBB242E}"/>
                </a:ext>
              </a:extLst>
            </p:cNvPr>
            <p:cNvSpPr/>
            <p:nvPr/>
          </p:nvSpPr>
          <p:spPr>
            <a:xfrm>
              <a:off x="2211103" y="1704044"/>
              <a:ext cx="1586907" cy="2427399"/>
            </a:xfrm>
            <a:prstGeom prst="rect">
              <a:avLst/>
            </a:prstGeom>
            <a:solidFill>
              <a:schemeClr val="accent3"/>
            </a:solid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t>Early Warning and Disease Surveillance Systems</a:t>
              </a:r>
            </a:p>
            <a:p>
              <a:pPr algn="ctr"/>
              <a:r>
                <a:rPr lang="en-US" sz="1400" b="1">
                  <a:cs typeface="Arial"/>
                </a:rPr>
                <a:t>(human and animal)</a:t>
              </a:r>
            </a:p>
          </p:txBody>
        </p:sp>
        <p:sp>
          <p:nvSpPr>
            <p:cNvPr id="10" name="Rectangle 9">
              <a:extLst>
                <a:ext uri="{FF2B5EF4-FFF2-40B4-BE49-F238E27FC236}">
                  <a16:creationId xmlns:a16="http://schemas.microsoft.com/office/drawing/2014/main" id="{9754E97A-AED9-0837-0349-D332E4BF7050}"/>
                </a:ext>
              </a:extLst>
            </p:cNvPr>
            <p:cNvSpPr/>
            <p:nvPr/>
          </p:nvSpPr>
          <p:spPr>
            <a:xfrm>
              <a:off x="4999044" y="1699139"/>
              <a:ext cx="1591056" cy="2432304"/>
            </a:xfrm>
            <a:prstGeom prst="rect">
              <a:avLst/>
            </a:prstGeom>
            <a:solidFill>
              <a:schemeClr val="accent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t>Laboratory systems (human and animal)</a:t>
              </a:r>
            </a:p>
          </p:txBody>
        </p:sp>
        <p:sp>
          <p:nvSpPr>
            <p:cNvPr id="11" name="Rectangle 10">
              <a:extLst>
                <a:ext uri="{FF2B5EF4-FFF2-40B4-BE49-F238E27FC236}">
                  <a16:creationId xmlns:a16="http://schemas.microsoft.com/office/drawing/2014/main" id="{D92804F2-361D-5EC8-2CD3-C391960CEA7C}"/>
                </a:ext>
              </a:extLst>
            </p:cNvPr>
            <p:cNvSpPr/>
            <p:nvPr/>
          </p:nvSpPr>
          <p:spPr>
            <a:xfrm>
              <a:off x="7791135" y="1699139"/>
              <a:ext cx="1591056" cy="2432304"/>
            </a:xfrm>
            <a:prstGeom prst="rect">
              <a:avLst/>
            </a:prstGeom>
            <a:solidFill>
              <a:schemeClr val="accent6"/>
            </a:solid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t>Human Resources / Public Health and Community workforce capacity (human an</a:t>
              </a:r>
              <a:r>
                <a:rPr lang="en-US" sz="1600" b="1"/>
                <a:t>d animal)</a:t>
              </a:r>
            </a:p>
          </p:txBody>
        </p:sp>
        <p:sp>
          <p:nvSpPr>
            <p:cNvPr id="12" name="Right Brace 11">
              <a:extLst>
                <a:ext uri="{FF2B5EF4-FFF2-40B4-BE49-F238E27FC236}">
                  <a16:creationId xmlns:a16="http://schemas.microsoft.com/office/drawing/2014/main" id="{21586A39-AA32-CACD-DFEE-6121DD071E04}"/>
                </a:ext>
              </a:extLst>
            </p:cNvPr>
            <p:cNvSpPr/>
            <p:nvPr/>
          </p:nvSpPr>
          <p:spPr>
            <a:xfrm rot="5400000">
              <a:off x="5482947" y="910895"/>
              <a:ext cx="627398" cy="7171090"/>
            </a:xfrm>
            <a:prstGeom prst="rightBrace">
              <a:avLst/>
            </a:prstGeom>
            <a:ln w="28575"/>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Oval 12">
              <a:extLst>
                <a:ext uri="{FF2B5EF4-FFF2-40B4-BE49-F238E27FC236}">
                  <a16:creationId xmlns:a16="http://schemas.microsoft.com/office/drawing/2014/main" id="{03BD6D63-4641-EA7E-6EC4-35E031679345}"/>
                </a:ext>
              </a:extLst>
            </p:cNvPr>
            <p:cNvSpPr/>
            <p:nvPr/>
          </p:nvSpPr>
          <p:spPr>
            <a:xfrm>
              <a:off x="4542588" y="4863930"/>
              <a:ext cx="2574083" cy="1394143"/>
            </a:xfrm>
            <a:prstGeom prst="ellipse">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t>Programmatic priorities should strengthen</a:t>
              </a:r>
              <a:r>
                <a:rPr lang="en-US" b="1"/>
                <a:t> </a:t>
              </a:r>
            </a:p>
          </p:txBody>
        </p:sp>
        <p:sp>
          <p:nvSpPr>
            <p:cNvPr id="14" name="Arrow: Right 13">
              <a:extLst>
                <a:ext uri="{FF2B5EF4-FFF2-40B4-BE49-F238E27FC236}">
                  <a16:creationId xmlns:a16="http://schemas.microsoft.com/office/drawing/2014/main" id="{5078C5D5-F698-1254-F75A-DBAD7A5163BC}"/>
                </a:ext>
              </a:extLst>
            </p:cNvPr>
            <p:cNvSpPr/>
            <p:nvPr/>
          </p:nvSpPr>
          <p:spPr>
            <a:xfrm>
              <a:off x="7253605" y="5224185"/>
              <a:ext cx="631372" cy="544286"/>
            </a:xfrm>
            <a:prstGeom prst="rightArrow">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226469BA-8033-59CB-AB4C-6433EA215389}"/>
                </a:ext>
              </a:extLst>
            </p:cNvPr>
            <p:cNvSpPr/>
            <p:nvPr/>
          </p:nvSpPr>
          <p:spPr>
            <a:xfrm rot="10800000">
              <a:off x="3704052" y="5224184"/>
              <a:ext cx="631372" cy="544286"/>
            </a:xfrm>
            <a:prstGeom prst="rightArrow">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C09E8DC-98AC-57E6-8D0C-01F35E8390E2}"/>
                </a:ext>
              </a:extLst>
            </p:cNvPr>
            <p:cNvSpPr/>
            <p:nvPr/>
          </p:nvSpPr>
          <p:spPr>
            <a:xfrm>
              <a:off x="8107276" y="4930679"/>
              <a:ext cx="2114410" cy="1144933"/>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t>Regional/Global networks organizations or hubs</a:t>
              </a:r>
            </a:p>
          </p:txBody>
        </p:sp>
        <p:sp>
          <p:nvSpPr>
            <p:cNvPr id="17" name="Rectangle 16">
              <a:extLst>
                <a:ext uri="{FF2B5EF4-FFF2-40B4-BE49-F238E27FC236}">
                  <a16:creationId xmlns:a16="http://schemas.microsoft.com/office/drawing/2014/main" id="{1220AA68-25CF-9562-66F4-7BA4BA635811}"/>
                </a:ext>
              </a:extLst>
            </p:cNvPr>
            <p:cNvSpPr/>
            <p:nvPr/>
          </p:nvSpPr>
          <p:spPr>
            <a:xfrm>
              <a:off x="1409581" y="4908907"/>
              <a:ext cx="2114409" cy="1144933"/>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t>National Public Health Institutes (or relevant public institutions) </a:t>
              </a:r>
            </a:p>
          </p:txBody>
        </p:sp>
      </p:grpSp>
      <p:sp>
        <p:nvSpPr>
          <p:cNvPr id="4" name="Title 1">
            <a:extLst>
              <a:ext uri="{FF2B5EF4-FFF2-40B4-BE49-F238E27FC236}">
                <a16:creationId xmlns:a16="http://schemas.microsoft.com/office/drawing/2014/main" id="{DFA91D9C-4DA5-06AF-9A87-7C6FE6D4DEF3}"/>
              </a:ext>
            </a:extLst>
          </p:cNvPr>
          <p:cNvSpPr txBox="1">
            <a:spLocks/>
          </p:cNvSpPr>
          <p:nvPr/>
        </p:nvSpPr>
        <p:spPr>
          <a:xfrm>
            <a:off x="1859885" y="439313"/>
            <a:ext cx="10495371" cy="600350"/>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900" kern="1200">
                <a:solidFill>
                  <a:schemeClr val="tx1"/>
                </a:solidFill>
                <a:latin typeface="Source Sans Pro Bold" panose="020B0703030403020204" pitchFamily="34" charset="0"/>
                <a:ea typeface="Source Sans Pro Bold" panose="020B0703030403020204" pitchFamily="34" charset="0"/>
                <a:cs typeface="+mj-cs"/>
              </a:defRPr>
            </a:lvl1pPr>
          </a:lstStyle>
          <a:p>
            <a:r>
              <a:rPr lang="en-US" b="1"/>
              <a:t>Three</a:t>
            </a:r>
            <a:r>
              <a:rPr lang="en-US" b="1">
                <a:latin typeface="Source Sans Pro"/>
                <a:ea typeface="Source Sans Pro Bold"/>
              </a:rPr>
              <a:t> Priority Areas</a:t>
            </a:r>
            <a:endParaRPr lang="en-US" b="1">
              <a:latin typeface="Source Sans Pro" panose="020B0503030403020204" pitchFamily="34" charset="77"/>
            </a:endParaRPr>
          </a:p>
        </p:txBody>
      </p:sp>
      <p:sp>
        <p:nvSpPr>
          <p:cNvPr id="3" name="Rectangle 2">
            <a:extLst>
              <a:ext uri="{FF2B5EF4-FFF2-40B4-BE49-F238E27FC236}">
                <a16:creationId xmlns:a16="http://schemas.microsoft.com/office/drawing/2014/main" id="{0598B9CE-7B06-2910-C354-76C78DC7871F}"/>
              </a:ext>
            </a:extLst>
          </p:cNvPr>
          <p:cNvSpPr/>
          <p:nvPr/>
        </p:nvSpPr>
        <p:spPr>
          <a:xfrm>
            <a:off x="2189545" y="6106584"/>
            <a:ext cx="7812911" cy="357823"/>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84D0324-8994-1AF8-ED95-8E6F5D3F3FA4}"/>
              </a:ext>
            </a:extLst>
          </p:cNvPr>
          <p:cNvSpPr txBox="1"/>
          <p:nvPr/>
        </p:nvSpPr>
        <p:spPr>
          <a:xfrm>
            <a:off x="2179899" y="6107188"/>
            <a:ext cx="781291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i="1">
                <a:latin typeface="Source Sans Pro"/>
                <a:ea typeface="Source Sans Pro"/>
              </a:rPr>
              <a:t>Four (4) underlying themes  as defined in the </a:t>
            </a:r>
            <a:r>
              <a:rPr lang="en-US" sz="1400" i="1">
                <a:latin typeface="Source Sans Pro"/>
                <a:ea typeface="Source Sans Pro"/>
                <a:hlinkClick r:id="rId8"/>
              </a:rPr>
              <a:t>Pandemic Fund Strategic Plan</a:t>
            </a:r>
            <a:endParaRPr lang="en-US" sz="1400" i="1"/>
          </a:p>
        </p:txBody>
      </p:sp>
    </p:spTree>
    <p:extLst>
      <p:ext uri="{BB962C8B-B14F-4D97-AF65-F5344CB8AC3E}">
        <p14:creationId xmlns:p14="http://schemas.microsoft.com/office/powerpoint/2010/main" val="4244407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AEB3E-80FB-D17A-64C8-FD93015A31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2CF6AC-743A-FF99-60F1-BE02F407473F}"/>
              </a:ext>
            </a:extLst>
          </p:cNvPr>
          <p:cNvSpPr>
            <a:spLocks noGrp="1"/>
          </p:cNvSpPr>
          <p:nvPr>
            <p:ph type="title"/>
          </p:nvPr>
        </p:nvSpPr>
        <p:spPr>
          <a:xfrm>
            <a:off x="1961077" y="239825"/>
            <a:ext cx="9864707" cy="827088"/>
          </a:xfrm>
        </p:spPr>
        <p:txBody>
          <a:bodyPr>
            <a:noAutofit/>
          </a:bodyPr>
          <a:lstStyle/>
          <a:p>
            <a:r>
              <a:rPr lang="en-US" sz="4800"/>
              <a:t>Key Principles of Sound Proposals</a:t>
            </a:r>
          </a:p>
        </p:txBody>
      </p:sp>
      <p:grpSp>
        <p:nvGrpSpPr>
          <p:cNvPr id="3" name="Group 2">
            <a:extLst>
              <a:ext uri="{FF2B5EF4-FFF2-40B4-BE49-F238E27FC236}">
                <a16:creationId xmlns:a16="http://schemas.microsoft.com/office/drawing/2014/main" id="{310E67C7-84D1-72B6-F847-9F72A81D0DD5}"/>
              </a:ext>
            </a:extLst>
          </p:cNvPr>
          <p:cNvGrpSpPr/>
          <p:nvPr/>
        </p:nvGrpSpPr>
        <p:grpSpPr>
          <a:xfrm>
            <a:off x="1961078" y="1252340"/>
            <a:ext cx="10136435" cy="4812225"/>
            <a:chOff x="759016" y="919290"/>
            <a:chExt cx="10656806" cy="4977176"/>
          </a:xfrm>
        </p:grpSpPr>
        <p:sp>
          <p:nvSpPr>
            <p:cNvPr id="4" name="Oval 3">
              <a:extLst>
                <a:ext uri="{FF2B5EF4-FFF2-40B4-BE49-F238E27FC236}">
                  <a16:creationId xmlns:a16="http://schemas.microsoft.com/office/drawing/2014/main" id="{F60CE1A2-172A-9E5A-B8D6-41813277E94C}"/>
                </a:ext>
              </a:extLst>
            </p:cNvPr>
            <p:cNvSpPr/>
            <p:nvPr/>
          </p:nvSpPr>
          <p:spPr>
            <a:xfrm>
              <a:off x="776177" y="919292"/>
              <a:ext cx="548640" cy="548640"/>
            </a:xfrm>
            <a:prstGeom prst="ellipse">
              <a:avLst/>
            </a:prstGeom>
            <a:solidFill>
              <a:srgbClr val="008DB9"/>
            </a:solidFill>
            <a:ln>
              <a:solidFill>
                <a:srgbClr val="008D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157" rtl="0" eaLnBrk="1" latinLnBrk="0" hangingPunct="1">
                <a:defRPr sz="1800" kern="1200">
                  <a:solidFill>
                    <a:schemeClr val="lt1"/>
                  </a:solidFill>
                  <a:latin typeface="+mn-lt"/>
                  <a:ea typeface="+mn-ea"/>
                  <a:cs typeface="+mn-cs"/>
                </a:defRPr>
              </a:lvl1pPr>
              <a:lvl2pPr marL="457079" algn="l" defTabSz="914157" rtl="0" eaLnBrk="1" latinLnBrk="0" hangingPunct="1">
                <a:defRPr sz="1800" kern="1200">
                  <a:solidFill>
                    <a:schemeClr val="lt1"/>
                  </a:solidFill>
                  <a:latin typeface="+mn-lt"/>
                  <a:ea typeface="+mn-ea"/>
                  <a:cs typeface="+mn-cs"/>
                </a:defRPr>
              </a:lvl2pPr>
              <a:lvl3pPr marL="914157" algn="l" defTabSz="914157" rtl="0" eaLnBrk="1" latinLnBrk="0" hangingPunct="1">
                <a:defRPr sz="1800" kern="1200">
                  <a:solidFill>
                    <a:schemeClr val="lt1"/>
                  </a:solidFill>
                  <a:latin typeface="+mn-lt"/>
                  <a:ea typeface="+mn-ea"/>
                  <a:cs typeface="+mn-cs"/>
                </a:defRPr>
              </a:lvl3pPr>
              <a:lvl4pPr marL="1371236" algn="l" defTabSz="914157" rtl="0" eaLnBrk="1" latinLnBrk="0" hangingPunct="1">
                <a:defRPr sz="1800" kern="1200">
                  <a:solidFill>
                    <a:schemeClr val="lt1"/>
                  </a:solidFill>
                  <a:latin typeface="+mn-lt"/>
                  <a:ea typeface="+mn-ea"/>
                  <a:cs typeface="+mn-cs"/>
                </a:defRPr>
              </a:lvl4pPr>
              <a:lvl5pPr marL="1828314" algn="l" defTabSz="914157" rtl="0" eaLnBrk="1" latinLnBrk="0" hangingPunct="1">
                <a:defRPr sz="1800" kern="1200">
                  <a:solidFill>
                    <a:schemeClr val="lt1"/>
                  </a:solidFill>
                  <a:latin typeface="+mn-lt"/>
                  <a:ea typeface="+mn-ea"/>
                  <a:cs typeface="+mn-cs"/>
                </a:defRPr>
              </a:lvl5pPr>
              <a:lvl6pPr marL="2285393" algn="l" defTabSz="914157" rtl="0" eaLnBrk="1" latinLnBrk="0" hangingPunct="1">
                <a:defRPr sz="1800" kern="1200">
                  <a:solidFill>
                    <a:schemeClr val="lt1"/>
                  </a:solidFill>
                  <a:latin typeface="+mn-lt"/>
                  <a:ea typeface="+mn-ea"/>
                  <a:cs typeface="+mn-cs"/>
                </a:defRPr>
              </a:lvl6pPr>
              <a:lvl7pPr marL="2742471" algn="l" defTabSz="914157" rtl="0" eaLnBrk="1" latinLnBrk="0" hangingPunct="1">
                <a:defRPr sz="1800" kern="1200">
                  <a:solidFill>
                    <a:schemeClr val="lt1"/>
                  </a:solidFill>
                  <a:latin typeface="+mn-lt"/>
                  <a:ea typeface="+mn-ea"/>
                  <a:cs typeface="+mn-cs"/>
                </a:defRPr>
              </a:lvl7pPr>
              <a:lvl8pPr marL="3199550" algn="l" defTabSz="914157" rtl="0" eaLnBrk="1" latinLnBrk="0" hangingPunct="1">
                <a:defRPr sz="1800" kern="1200">
                  <a:solidFill>
                    <a:schemeClr val="lt1"/>
                  </a:solidFill>
                  <a:latin typeface="+mn-lt"/>
                  <a:ea typeface="+mn-ea"/>
                  <a:cs typeface="+mn-cs"/>
                </a:defRPr>
              </a:lvl8pPr>
              <a:lvl9pPr marL="3656629" algn="l" defTabSz="914157" rtl="0" eaLnBrk="1" latinLnBrk="0" hangingPunct="1">
                <a:defRPr sz="1800" kern="1200">
                  <a:solidFill>
                    <a:schemeClr val="lt1"/>
                  </a:solidFill>
                  <a:latin typeface="+mn-lt"/>
                  <a:ea typeface="+mn-ea"/>
                  <a:cs typeface="+mn-cs"/>
                </a:defRPr>
              </a:lvl9pPr>
            </a:lstStyle>
            <a:p>
              <a:pPr algn="ctr"/>
              <a:r>
                <a:rPr lang="en-US" b="1">
                  <a:solidFill>
                    <a:schemeClr val="bg1"/>
                  </a:solidFill>
                  <a:latin typeface="Source Sans Pro" panose="020B0503030403020204" pitchFamily="34" charset="0"/>
                  <a:ea typeface="Source Sans Pro" panose="020B0503030403020204" pitchFamily="34" charset="0"/>
                </a:rPr>
                <a:t>1</a:t>
              </a:r>
            </a:p>
          </p:txBody>
        </p:sp>
        <p:sp>
          <p:nvSpPr>
            <p:cNvPr id="5" name="Oval 4">
              <a:extLst>
                <a:ext uri="{FF2B5EF4-FFF2-40B4-BE49-F238E27FC236}">
                  <a16:creationId xmlns:a16="http://schemas.microsoft.com/office/drawing/2014/main" id="{BC61B9B4-FEE5-9CE7-4648-E2B1365BBE65}"/>
                </a:ext>
              </a:extLst>
            </p:cNvPr>
            <p:cNvSpPr/>
            <p:nvPr/>
          </p:nvSpPr>
          <p:spPr>
            <a:xfrm>
              <a:off x="759016" y="4150543"/>
              <a:ext cx="548640" cy="548640"/>
            </a:xfrm>
            <a:prstGeom prst="ellipse">
              <a:avLst/>
            </a:prstGeom>
            <a:solidFill>
              <a:srgbClr val="008DB9"/>
            </a:solidFill>
            <a:ln>
              <a:solidFill>
                <a:srgbClr val="008D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157" rtl="0" eaLnBrk="1" latinLnBrk="0" hangingPunct="1">
                <a:defRPr sz="1800" kern="1200">
                  <a:solidFill>
                    <a:schemeClr val="lt1"/>
                  </a:solidFill>
                  <a:latin typeface="+mn-lt"/>
                  <a:ea typeface="+mn-ea"/>
                  <a:cs typeface="+mn-cs"/>
                </a:defRPr>
              </a:lvl1pPr>
              <a:lvl2pPr marL="457079" algn="l" defTabSz="914157" rtl="0" eaLnBrk="1" latinLnBrk="0" hangingPunct="1">
                <a:defRPr sz="1800" kern="1200">
                  <a:solidFill>
                    <a:schemeClr val="lt1"/>
                  </a:solidFill>
                  <a:latin typeface="+mn-lt"/>
                  <a:ea typeface="+mn-ea"/>
                  <a:cs typeface="+mn-cs"/>
                </a:defRPr>
              </a:lvl2pPr>
              <a:lvl3pPr marL="914157" algn="l" defTabSz="914157" rtl="0" eaLnBrk="1" latinLnBrk="0" hangingPunct="1">
                <a:defRPr sz="1800" kern="1200">
                  <a:solidFill>
                    <a:schemeClr val="lt1"/>
                  </a:solidFill>
                  <a:latin typeface="+mn-lt"/>
                  <a:ea typeface="+mn-ea"/>
                  <a:cs typeface="+mn-cs"/>
                </a:defRPr>
              </a:lvl3pPr>
              <a:lvl4pPr marL="1371236" algn="l" defTabSz="914157" rtl="0" eaLnBrk="1" latinLnBrk="0" hangingPunct="1">
                <a:defRPr sz="1800" kern="1200">
                  <a:solidFill>
                    <a:schemeClr val="lt1"/>
                  </a:solidFill>
                  <a:latin typeface="+mn-lt"/>
                  <a:ea typeface="+mn-ea"/>
                  <a:cs typeface="+mn-cs"/>
                </a:defRPr>
              </a:lvl4pPr>
              <a:lvl5pPr marL="1828314" algn="l" defTabSz="914157" rtl="0" eaLnBrk="1" latinLnBrk="0" hangingPunct="1">
                <a:defRPr sz="1800" kern="1200">
                  <a:solidFill>
                    <a:schemeClr val="lt1"/>
                  </a:solidFill>
                  <a:latin typeface="+mn-lt"/>
                  <a:ea typeface="+mn-ea"/>
                  <a:cs typeface="+mn-cs"/>
                </a:defRPr>
              </a:lvl5pPr>
              <a:lvl6pPr marL="2285393" algn="l" defTabSz="914157" rtl="0" eaLnBrk="1" latinLnBrk="0" hangingPunct="1">
                <a:defRPr sz="1800" kern="1200">
                  <a:solidFill>
                    <a:schemeClr val="lt1"/>
                  </a:solidFill>
                  <a:latin typeface="+mn-lt"/>
                  <a:ea typeface="+mn-ea"/>
                  <a:cs typeface="+mn-cs"/>
                </a:defRPr>
              </a:lvl6pPr>
              <a:lvl7pPr marL="2742471" algn="l" defTabSz="914157" rtl="0" eaLnBrk="1" latinLnBrk="0" hangingPunct="1">
                <a:defRPr sz="1800" kern="1200">
                  <a:solidFill>
                    <a:schemeClr val="lt1"/>
                  </a:solidFill>
                  <a:latin typeface="+mn-lt"/>
                  <a:ea typeface="+mn-ea"/>
                  <a:cs typeface="+mn-cs"/>
                </a:defRPr>
              </a:lvl7pPr>
              <a:lvl8pPr marL="3199550" algn="l" defTabSz="914157" rtl="0" eaLnBrk="1" latinLnBrk="0" hangingPunct="1">
                <a:defRPr sz="1800" kern="1200">
                  <a:solidFill>
                    <a:schemeClr val="lt1"/>
                  </a:solidFill>
                  <a:latin typeface="+mn-lt"/>
                  <a:ea typeface="+mn-ea"/>
                  <a:cs typeface="+mn-cs"/>
                </a:defRPr>
              </a:lvl8pPr>
              <a:lvl9pPr marL="3656629" algn="l" defTabSz="914157" rtl="0" eaLnBrk="1" latinLnBrk="0" hangingPunct="1">
                <a:defRPr sz="1800" kern="1200">
                  <a:solidFill>
                    <a:schemeClr val="lt1"/>
                  </a:solidFill>
                  <a:latin typeface="+mn-lt"/>
                  <a:ea typeface="+mn-ea"/>
                  <a:cs typeface="+mn-cs"/>
                </a:defRPr>
              </a:lvl9pPr>
            </a:lstStyle>
            <a:p>
              <a:pPr algn="ctr"/>
              <a:r>
                <a:rPr lang="en-US" b="1">
                  <a:solidFill>
                    <a:schemeClr val="bg1"/>
                  </a:solidFill>
                  <a:latin typeface="Source Sans Pro" panose="020B0503030403020204" pitchFamily="34" charset="0"/>
                  <a:ea typeface="Source Sans Pro" panose="020B0503030403020204" pitchFamily="34" charset="0"/>
                </a:rPr>
                <a:t>2</a:t>
              </a:r>
            </a:p>
          </p:txBody>
        </p:sp>
        <p:sp>
          <p:nvSpPr>
            <p:cNvPr id="26" name="TextBox 11">
              <a:extLst>
                <a:ext uri="{FF2B5EF4-FFF2-40B4-BE49-F238E27FC236}">
                  <a16:creationId xmlns:a16="http://schemas.microsoft.com/office/drawing/2014/main" id="{70532E8E-66F7-A1E6-2665-7BCC583407CD}"/>
                </a:ext>
              </a:extLst>
            </p:cNvPr>
            <p:cNvSpPr txBox="1"/>
            <p:nvPr/>
          </p:nvSpPr>
          <p:spPr>
            <a:xfrm>
              <a:off x="1500652" y="919290"/>
              <a:ext cx="9915170" cy="2960437"/>
            </a:xfrm>
            <a:prstGeom prst="rect">
              <a:avLst/>
            </a:prstGeom>
            <a:noFill/>
          </p:spPr>
          <p:txBody>
            <a:bodyPr wrap="square" lIns="91440" tIns="45720" rIns="91440" bIns="45720" rtlCol="0" anchor="t">
              <a:spAutoFit/>
            </a:bodyPr>
            <a:lstStyle>
              <a:defPPr>
                <a:defRPr lang="en-US"/>
              </a:defPPr>
              <a:lvl1pPr marL="0" algn="l" defTabSz="914157" rtl="0" eaLnBrk="1" latinLnBrk="0" hangingPunct="1">
                <a:defRPr sz="1800" kern="1200">
                  <a:solidFill>
                    <a:schemeClr val="tx1"/>
                  </a:solidFill>
                  <a:latin typeface="+mn-lt"/>
                  <a:ea typeface="+mn-ea"/>
                  <a:cs typeface="+mn-cs"/>
                </a:defRPr>
              </a:lvl1pPr>
              <a:lvl2pPr marL="457079" algn="l" defTabSz="914157" rtl="0" eaLnBrk="1" latinLnBrk="0" hangingPunct="1">
                <a:defRPr sz="1800" kern="1200">
                  <a:solidFill>
                    <a:schemeClr val="tx1"/>
                  </a:solidFill>
                  <a:latin typeface="+mn-lt"/>
                  <a:ea typeface="+mn-ea"/>
                  <a:cs typeface="+mn-cs"/>
                </a:defRPr>
              </a:lvl2pPr>
              <a:lvl3pPr marL="914157" algn="l" defTabSz="914157" rtl="0" eaLnBrk="1" latinLnBrk="0" hangingPunct="1">
                <a:defRPr sz="1800" kern="1200">
                  <a:solidFill>
                    <a:schemeClr val="tx1"/>
                  </a:solidFill>
                  <a:latin typeface="+mn-lt"/>
                  <a:ea typeface="+mn-ea"/>
                  <a:cs typeface="+mn-cs"/>
                </a:defRPr>
              </a:lvl3pPr>
              <a:lvl4pPr marL="1371236" algn="l" defTabSz="914157" rtl="0" eaLnBrk="1" latinLnBrk="0" hangingPunct="1">
                <a:defRPr sz="1800" kern="1200">
                  <a:solidFill>
                    <a:schemeClr val="tx1"/>
                  </a:solidFill>
                  <a:latin typeface="+mn-lt"/>
                  <a:ea typeface="+mn-ea"/>
                  <a:cs typeface="+mn-cs"/>
                </a:defRPr>
              </a:lvl4pPr>
              <a:lvl5pPr marL="1828314" algn="l" defTabSz="914157" rtl="0" eaLnBrk="1" latinLnBrk="0" hangingPunct="1">
                <a:defRPr sz="1800" kern="1200">
                  <a:solidFill>
                    <a:schemeClr val="tx1"/>
                  </a:solidFill>
                  <a:latin typeface="+mn-lt"/>
                  <a:ea typeface="+mn-ea"/>
                  <a:cs typeface="+mn-cs"/>
                </a:defRPr>
              </a:lvl5pPr>
              <a:lvl6pPr marL="2285393" algn="l" defTabSz="914157" rtl="0" eaLnBrk="1" latinLnBrk="0" hangingPunct="1">
                <a:defRPr sz="1800" kern="1200">
                  <a:solidFill>
                    <a:schemeClr val="tx1"/>
                  </a:solidFill>
                  <a:latin typeface="+mn-lt"/>
                  <a:ea typeface="+mn-ea"/>
                  <a:cs typeface="+mn-cs"/>
                </a:defRPr>
              </a:lvl6pPr>
              <a:lvl7pPr marL="2742471" algn="l" defTabSz="914157" rtl="0" eaLnBrk="1" latinLnBrk="0" hangingPunct="1">
                <a:defRPr sz="1800" kern="1200">
                  <a:solidFill>
                    <a:schemeClr val="tx1"/>
                  </a:solidFill>
                  <a:latin typeface="+mn-lt"/>
                  <a:ea typeface="+mn-ea"/>
                  <a:cs typeface="+mn-cs"/>
                </a:defRPr>
              </a:lvl7pPr>
              <a:lvl8pPr marL="3199550" algn="l" defTabSz="914157" rtl="0" eaLnBrk="1" latinLnBrk="0" hangingPunct="1">
                <a:defRPr sz="1800" kern="1200">
                  <a:solidFill>
                    <a:schemeClr val="tx1"/>
                  </a:solidFill>
                  <a:latin typeface="+mn-lt"/>
                  <a:ea typeface="+mn-ea"/>
                  <a:cs typeface="+mn-cs"/>
                </a:defRPr>
              </a:lvl8pPr>
              <a:lvl9pPr marL="3656629" algn="l" defTabSz="914157" rtl="0" eaLnBrk="1" latinLnBrk="0" hangingPunct="1">
                <a:defRPr sz="1800" kern="1200">
                  <a:solidFill>
                    <a:schemeClr val="tx1"/>
                  </a:solidFill>
                  <a:latin typeface="+mn-lt"/>
                  <a:ea typeface="+mn-ea"/>
                  <a:cs typeface="+mn-cs"/>
                </a:defRPr>
              </a:lvl9pPr>
            </a:lstStyle>
            <a:p>
              <a:r>
                <a:rPr lang="en-US" b="1">
                  <a:latin typeface="Source Sans Pro" panose="020B0503030403020204" pitchFamily="34" charset="0"/>
                  <a:ea typeface="Source Sans Pro" panose="020B0503030403020204" pitchFamily="34" charset="0"/>
                </a:rPr>
                <a:t>Promote a coordinated, collaborative and coherent approach to pandemic PPR: </a:t>
              </a:r>
              <a:r>
                <a:rPr lang="en-US">
                  <a:latin typeface="Source Sans Pro" panose="020B0503030403020204" pitchFamily="34" charset="0"/>
                  <a:ea typeface="Source Sans Pro" panose="020B0503030403020204" pitchFamily="34" charset="0"/>
                </a:rPr>
                <a:t> </a:t>
              </a:r>
              <a:br>
                <a:rPr lang="en-US">
                  <a:latin typeface="Source Sans Pro" panose="020B0503030403020204" pitchFamily="34" charset="0"/>
                  <a:ea typeface="Source Sans Pro" panose="020B0503030403020204" pitchFamily="34" charset="0"/>
                </a:rPr>
              </a:br>
              <a:r>
                <a:rPr lang="en-US">
                  <a:latin typeface="Source Sans Pro" panose="020B0503030403020204" pitchFamily="34" charset="0"/>
                  <a:ea typeface="Source Sans Pro" panose="020B0503030403020204" pitchFamily="34" charset="0"/>
                </a:rPr>
                <a:t>Proposals should bring together key actors engaged in PPR and health systems financing,</a:t>
              </a:r>
              <a:r>
                <a:rPr lang="en-US">
                  <a:latin typeface="Source Sans Pro" panose="020B0503030403020204" pitchFamily="34" charset="0"/>
                  <a:ea typeface="Source Sans Pro" panose="020B0503030403020204" pitchFamily="34" charset="0"/>
                  <a:cs typeface="+mn-lt"/>
                </a:rPr>
                <a:t> linking financing with existing, country/regional level planning and prioritization processes, thereby strengthening alignment and complementarity and creating conditions for a more systematic dialogue about domestic/regional financing for PPR.</a:t>
              </a:r>
            </a:p>
            <a:p>
              <a:endParaRPr lang="en-US">
                <a:latin typeface="Source Sans Pro" panose="020B0503030403020204" pitchFamily="34" charset="0"/>
                <a:ea typeface="Source Sans Pro" panose="020B0503030403020204" pitchFamily="34" charset="0"/>
                <a:cs typeface="+mn-lt"/>
              </a:endParaRPr>
            </a:p>
            <a:p>
              <a:r>
                <a:rPr lang="en-US">
                  <a:latin typeface="Source Sans Pro" panose="020B0503030403020204" pitchFamily="34" charset="0"/>
                  <a:ea typeface="Source Sans Pro" panose="020B0503030403020204" pitchFamily="34" charset="0"/>
                  <a:cs typeface="+mn-lt"/>
                </a:rPr>
                <a:t>This means a demonstration of collaboration: </a:t>
              </a:r>
            </a:p>
            <a:p>
              <a:pPr marL="285750" indent="-285750">
                <a:buFont typeface="Arial" panose="020B0604020202020204" pitchFamily="34" charset="0"/>
                <a:buChar char="•"/>
              </a:pPr>
              <a:r>
                <a:rPr lang="en-US">
                  <a:latin typeface="Source Sans Pro" panose="020B0503030403020204" pitchFamily="34" charset="0"/>
                  <a:ea typeface="Source Sans Pro" panose="020B0503030403020204" pitchFamily="34" charset="0"/>
                  <a:cs typeface="+mn-lt"/>
                </a:rPr>
                <a:t>among concerned Implementing Entities, leveraging the comparative strengths of each entity; </a:t>
              </a:r>
            </a:p>
            <a:p>
              <a:pPr marL="285750" indent="-285750">
                <a:buFont typeface="Arial" panose="020B0604020202020204" pitchFamily="34" charset="0"/>
                <a:buChar char="•"/>
              </a:pPr>
              <a:r>
                <a:rPr lang="en-US">
                  <a:latin typeface="Source Sans Pro" panose="020B0503030403020204" pitchFamily="34" charset="0"/>
                  <a:ea typeface="Source Sans Pro" panose="020B0503030403020204" pitchFamily="34" charset="0"/>
                  <a:cs typeface="+mn-lt"/>
                </a:rPr>
                <a:t>among concerned domestic agencies/actors, and </a:t>
              </a:r>
            </a:p>
            <a:p>
              <a:pPr marL="285750" indent="-285750">
                <a:buFont typeface="Arial" panose="020B0604020202020204" pitchFamily="34" charset="0"/>
                <a:buChar char="•"/>
              </a:pPr>
              <a:r>
                <a:rPr lang="en-US">
                  <a:latin typeface="Source Sans Pro" panose="020B0503030403020204" pitchFamily="34" charset="0"/>
                  <a:ea typeface="Source Sans Pro" panose="020B0503030403020204" pitchFamily="34" charset="0"/>
                  <a:cs typeface="+mn-lt"/>
                </a:rPr>
                <a:t>between concerned international and domestic (country/regional) actors</a:t>
              </a:r>
              <a:endParaRPr lang="en-US">
                <a:latin typeface="Source Sans Pro" panose="020B0503030403020204" pitchFamily="34" charset="0"/>
                <a:ea typeface="Source Sans Pro" panose="020B0503030403020204" pitchFamily="34" charset="0"/>
                <a:cs typeface="Arial"/>
              </a:endParaRPr>
            </a:p>
          </p:txBody>
        </p:sp>
        <p:sp>
          <p:nvSpPr>
            <p:cNvPr id="27" name="TextBox 13">
              <a:extLst>
                <a:ext uri="{FF2B5EF4-FFF2-40B4-BE49-F238E27FC236}">
                  <a16:creationId xmlns:a16="http://schemas.microsoft.com/office/drawing/2014/main" id="{299F366B-C94B-98CE-C50A-F86A6A2EDE20}"/>
                </a:ext>
              </a:extLst>
            </p:cNvPr>
            <p:cNvSpPr txBox="1"/>
            <p:nvPr/>
          </p:nvSpPr>
          <p:spPr>
            <a:xfrm>
              <a:off x="1500652" y="4082006"/>
              <a:ext cx="9915168" cy="1814460"/>
            </a:xfrm>
            <a:prstGeom prst="rect">
              <a:avLst/>
            </a:prstGeom>
            <a:noFill/>
          </p:spPr>
          <p:txBody>
            <a:bodyPr wrap="square" lIns="91440" tIns="45720" rIns="91440" bIns="45720" rtlCol="0" anchor="t">
              <a:spAutoFit/>
            </a:bodyPr>
            <a:lstStyle>
              <a:defPPr>
                <a:defRPr lang="en-US"/>
              </a:defPPr>
              <a:lvl1pPr marL="0" algn="l" defTabSz="914157" rtl="0" eaLnBrk="1" latinLnBrk="0" hangingPunct="1">
                <a:defRPr sz="1800" kern="1200">
                  <a:solidFill>
                    <a:schemeClr val="tx1"/>
                  </a:solidFill>
                  <a:latin typeface="+mn-lt"/>
                  <a:ea typeface="+mn-ea"/>
                  <a:cs typeface="+mn-cs"/>
                </a:defRPr>
              </a:lvl1pPr>
              <a:lvl2pPr marL="457079" algn="l" defTabSz="914157" rtl="0" eaLnBrk="1" latinLnBrk="0" hangingPunct="1">
                <a:defRPr sz="1800" kern="1200">
                  <a:solidFill>
                    <a:schemeClr val="tx1"/>
                  </a:solidFill>
                  <a:latin typeface="+mn-lt"/>
                  <a:ea typeface="+mn-ea"/>
                  <a:cs typeface="+mn-cs"/>
                </a:defRPr>
              </a:lvl2pPr>
              <a:lvl3pPr marL="914157" algn="l" defTabSz="914157" rtl="0" eaLnBrk="1" latinLnBrk="0" hangingPunct="1">
                <a:defRPr sz="1800" kern="1200">
                  <a:solidFill>
                    <a:schemeClr val="tx1"/>
                  </a:solidFill>
                  <a:latin typeface="+mn-lt"/>
                  <a:ea typeface="+mn-ea"/>
                  <a:cs typeface="+mn-cs"/>
                </a:defRPr>
              </a:lvl3pPr>
              <a:lvl4pPr marL="1371236" algn="l" defTabSz="914157" rtl="0" eaLnBrk="1" latinLnBrk="0" hangingPunct="1">
                <a:defRPr sz="1800" kern="1200">
                  <a:solidFill>
                    <a:schemeClr val="tx1"/>
                  </a:solidFill>
                  <a:latin typeface="+mn-lt"/>
                  <a:ea typeface="+mn-ea"/>
                  <a:cs typeface="+mn-cs"/>
                </a:defRPr>
              </a:lvl4pPr>
              <a:lvl5pPr marL="1828314" algn="l" defTabSz="914157" rtl="0" eaLnBrk="1" latinLnBrk="0" hangingPunct="1">
                <a:defRPr sz="1800" kern="1200">
                  <a:solidFill>
                    <a:schemeClr val="tx1"/>
                  </a:solidFill>
                  <a:latin typeface="+mn-lt"/>
                  <a:ea typeface="+mn-ea"/>
                  <a:cs typeface="+mn-cs"/>
                </a:defRPr>
              </a:lvl5pPr>
              <a:lvl6pPr marL="2285393" algn="l" defTabSz="914157" rtl="0" eaLnBrk="1" latinLnBrk="0" hangingPunct="1">
                <a:defRPr sz="1800" kern="1200">
                  <a:solidFill>
                    <a:schemeClr val="tx1"/>
                  </a:solidFill>
                  <a:latin typeface="+mn-lt"/>
                  <a:ea typeface="+mn-ea"/>
                  <a:cs typeface="+mn-cs"/>
                </a:defRPr>
              </a:lvl6pPr>
              <a:lvl7pPr marL="2742471" algn="l" defTabSz="914157" rtl="0" eaLnBrk="1" latinLnBrk="0" hangingPunct="1">
                <a:defRPr sz="1800" kern="1200">
                  <a:solidFill>
                    <a:schemeClr val="tx1"/>
                  </a:solidFill>
                  <a:latin typeface="+mn-lt"/>
                  <a:ea typeface="+mn-ea"/>
                  <a:cs typeface="+mn-cs"/>
                </a:defRPr>
              </a:lvl7pPr>
              <a:lvl8pPr marL="3199550" algn="l" defTabSz="914157" rtl="0" eaLnBrk="1" latinLnBrk="0" hangingPunct="1">
                <a:defRPr sz="1800" kern="1200">
                  <a:solidFill>
                    <a:schemeClr val="tx1"/>
                  </a:solidFill>
                  <a:latin typeface="+mn-lt"/>
                  <a:ea typeface="+mn-ea"/>
                  <a:cs typeface="+mn-cs"/>
                </a:defRPr>
              </a:lvl8pPr>
              <a:lvl9pPr marL="3656629" algn="l" defTabSz="914157" rtl="0" eaLnBrk="1" latinLnBrk="0" hangingPunct="1">
                <a:defRPr sz="1800" kern="1200">
                  <a:solidFill>
                    <a:schemeClr val="tx1"/>
                  </a:solidFill>
                  <a:latin typeface="+mn-lt"/>
                  <a:ea typeface="+mn-ea"/>
                  <a:cs typeface="+mn-cs"/>
                </a:defRPr>
              </a:lvl9pPr>
            </a:lstStyle>
            <a:p>
              <a:r>
                <a:rPr lang="en-US" b="1">
                  <a:latin typeface="Source Sans Pro"/>
                  <a:ea typeface="Source Sans Pro"/>
                  <a:cs typeface="Arial"/>
                </a:rPr>
                <a:t>Demonstrate catalytic effect: </a:t>
              </a:r>
              <a:br>
                <a:rPr lang="en-US" b="1">
                  <a:latin typeface="Source Sans Pro"/>
                  <a:ea typeface="Source Sans Pro"/>
                  <a:cs typeface="Arial"/>
                </a:rPr>
              </a:br>
              <a:r>
                <a:rPr lang="en-US">
                  <a:latin typeface="Source Sans Pro"/>
                  <a:ea typeface="Source Sans Pro"/>
                  <a:cs typeface="Arial"/>
                </a:rPr>
                <a:t>Proposals should demonstrate how the Pandemic Fund grant would mobilize a) co-financing  and b) co-investment. </a:t>
              </a:r>
            </a:p>
            <a:p>
              <a:endParaRPr lang="en-US">
                <a:solidFill>
                  <a:srgbClr val="000000"/>
                </a:solidFill>
                <a:latin typeface="Source Sans Pro" panose="020B0503030403020204" pitchFamily="34" charset="0"/>
                <a:ea typeface="Source Sans Pro" panose="020B0503030403020204" pitchFamily="34" charset="0"/>
                <a:cs typeface="Arial"/>
              </a:endParaRPr>
            </a:p>
            <a:p>
              <a:endParaRPr lang="en-US">
                <a:solidFill>
                  <a:srgbClr val="000000"/>
                </a:solidFill>
                <a:latin typeface="Source Sans Pro" panose="020B0503030403020204" pitchFamily="34" charset="0"/>
                <a:ea typeface="Source Sans Pro" panose="020B0503030403020204" pitchFamily="34" charset="0"/>
                <a:cs typeface="Arial"/>
              </a:endParaRPr>
            </a:p>
            <a:p>
              <a:endParaRPr lang="en-US">
                <a:latin typeface="Source Sans Pro" panose="020B0503030403020204" pitchFamily="34" charset="0"/>
                <a:ea typeface="Source Sans Pro" panose="020B0503030403020204" pitchFamily="34" charset="0"/>
              </a:endParaRPr>
            </a:p>
          </p:txBody>
        </p:sp>
      </p:grpSp>
    </p:spTree>
    <p:extLst>
      <p:ext uri="{BB962C8B-B14F-4D97-AF65-F5344CB8AC3E}">
        <p14:creationId xmlns:p14="http://schemas.microsoft.com/office/powerpoint/2010/main" val="3175532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A10BA-283B-0C86-FD46-C27A981B3C3F}"/>
              </a:ext>
            </a:extLst>
          </p:cNvPr>
          <p:cNvSpPr>
            <a:spLocks noGrp="1"/>
          </p:cNvSpPr>
          <p:nvPr>
            <p:ph type="title"/>
          </p:nvPr>
        </p:nvSpPr>
        <p:spPr>
          <a:xfrm>
            <a:off x="2146853" y="408653"/>
            <a:ext cx="8597347" cy="827088"/>
          </a:xfrm>
        </p:spPr>
        <p:txBody>
          <a:bodyPr>
            <a:normAutofit/>
          </a:bodyPr>
          <a:lstStyle/>
          <a:p>
            <a:r>
              <a:rPr lang="en-US" b="1">
                <a:latin typeface="Source Sans Pro"/>
                <a:ea typeface="Source Sans Pro"/>
              </a:rPr>
              <a:t>Co-Financing and Co-Investment </a:t>
            </a:r>
          </a:p>
        </p:txBody>
      </p:sp>
      <p:sp>
        <p:nvSpPr>
          <p:cNvPr id="3" name="Content Placeholder 2">
            <a:extLst>
              <a:ext uri="{FF2B5EF4-FFF2-40B4-BE49-F238E27FC236}">
                <a16:creationId xmlns:a16="http://schemas.microsoft.com/office/drawing/2014/main" id="{C5F84919-1F51-504E-3A3B-515030DE2BCE}"/>
              </a:ext>
            </a:extLst>
          </p:cNvPr>
          <p:cNvSpPr>
            <a:spLocks noGrp="1"/>
          </p:cNvSpPr>
          <p:nvPr>
            <p:ph idx="1"/>
          </p:nvPr>
        </p:nvSpPr>
        <p:spPr>
          <a:xfrm>
            <a:off x="2146853" y="1267188"/>
            <a:ext cx="9206947" cy="5716707"/>
          </a:xfrm>
        </p:spPr>
        <p:txBody>
          <a:bodyPr vert="horz" lIns="91440" tIns="45720" rIns="91440" bIns="45720" rtlCol="0" anchor="t">
            <a:noAutofit/>
          </a:bodyPr>
          <a:lstStyle/>
          <a:p>
            <a:pPr marL="0" indent="0">
              <a:buNone/>
            </a:pPr>
            <a:r>
              <a:rPr lang="en-US" sz="2400" b="1">
                <a:latin typeface="Source Sans Pro"/>
                <a:ea typeface="Source Sans Pro"/>
              </a:rPr>
              <a:t>Co-Financing</a:t>
            </a:r>
            <a:r>
              <a:rPr lang="en-US" sz="1800" b="1">
                <a:latin typeface="Source Sans Pro"/>
                <a:ea typeface="Source Sans Pro"/>
              </a:rPr>
              <a:t>: </a:t>
            </a:r>
            <a:r>
              <a:rPr lang="en-US" sz="1800">
                <a:latin typeface="Source Sans Pro"/>
                <a:ea typeface="Source Sans Pro"/>
              </a:rPr>
              <a:t> </a:t>
            </a:r>
            <a:br>
              <a:rPr lang="en-US" sz="1800">
                <a:latin typeface="Source Sans Pro" panose="020B0503030403020204" pitchFamily="34" charset="0"/>
                <a:ea typeface="Source Sans Pro" panose="020B0503030403020204" pitchFamily="34" charset="0"/>
              </a:rPr>
            </a:br>
            <a:r>
              <a:rPr lang="en-US" sz="1800">
                <a:latin typeface="Source Sans Pro"/>
                <a:ea typeface="Source Sans Pro"/>
              </a:rPr>
              <a:t>Financial contribution </a:t>
            </a:r>
            <a:r>
              <a:rPr lang="en-US" sz="1800" b="1">
                <a:latin typeface="Source Sans Pro"/>
                <a:ea typeface="Source Sans Pro"/>
              </a:rPr>
              <a:t>from</a:t>
            </a:r>
            <a:r>
              <a:rPr lang="en-US" sz="1800">
                <a:latin typeface="Source Sans Pro"/>
                <a:ea typeface="Source Sans Pro"/>
              </a:rPr>
              <a:t> </a:t>
            </a:r>
            <a:r>
              <a:rPr lang="en-US" sz="1800" b="1">
                <a:latin typeface="Source Sans Pro"/>
                <a:ea typeface="Source Sans Pro"/>
              </a:rPr>
              <a:t>Implementing Entities (IEs)</a:t>
            </a:r>
            <a:r>
              <a:rPr lang="en-US" sz="1800">
                <a:latin typeface="Source Sans Pro"/>
                <a:ea typeface="Source Sans Pro"/>
              </a:rPr>
              <a:t> and/or other external sources - such as bilateral aid agencies, philanthropies, and private sector funders [in support of the project].</a:t>
            </a:r>
          </a:p>
          <a:p>
            <a:pPr marL="914400" lvl="1" indent="-457200"/>
            <a:r>
              <a:rPr lang="en-US" sz="1800">
                <a:latin typeface="Source Sans Pro"/>
                <a:ea typeface="Source Sans Pro"/>
              </a:rPr>
              <a:t>Consists of </a:t>
            </a:r>
            <a:r>
              <a:rPr lang="en-US" sz="1800" b="1">
                <a:latin typeface="Source Sans Pro"/>
                <a:ea typeface="Source Sans Pro"/>
              </a:rPr>
              <a:t>in-cash</a:t>
            </a:r>
            <a:r>
              <a:rPr lang="en-US" sz="1800">
                <a:latin typeface="Source Sans Pro"/>
                <a:ea typeface="Source Sans Pro"/>
              </a:rPr>
              <a:t> contributions and/or valued </a:t>
            </a:r>
            <a:r>
              <a:rPr lang="en-US" sz="1800" b="1">
                <a:latin typeface="Source Sans Pro"/>
                <a:ea typeface="Source Sans Pro"/>
              </a:rPr>
              <a:t>in-kind.</a:t>
            </a:r>
            <a:r>
              <a:rPr lang="en-US" sz="1800">
                <a:latin typeface="Source Sans Pro"/>
                <a:ea typeface="Source Sans Pro"/>
              </a:rPr>
              <a:t> </a:t>
            </a:r>
          </a:p>
          <a:p>
            <a:pPr marL="914400" lvl="1" indent="-457200"/>
            <a:r>
              <a:rPr lang="en-US" sz="1800">
                <a:latin typeface="Source Sans Pro"/>
                <a:ea typeface="Source Sans Pro"/>
              </a:rPr>
              <a:t>Examples: </a:t>
            </a:r>
          </a:p>
          <a:p>
            <a:pPr marL="1371600" lvl="2"/>
            <a:r>
              <a:rPr lang="en-US" sz="1800">
                <a:latin typeface="Source Sans Pro"/>
                <a:ea typeface="Source Sans Pro"/>
              </a:rPr>
              <a:t>Cash. </a:t>
            </a:r>
          </a:p>
          <a:p>
            <a:pPr marL="1371600" lvl="2"/>
            <a:r>
              <a:rPr lang="en-US" sz="1800">
                <a:latin typeface="Source Sans Pro"/>
                <a:ea typeface="Source Sans Pro"/>
              </a:rPr>
              <a:t>Technical assistance. </a:t>
            </a:r>
          </a:p>
          <a:p>
            <a:pPr marL="1371600" lvl="2"/>
            <a:r>
              <a:rPr lang="en-US" sz="1800">
                <a:latin typeface="Source Sans Pro"/>
                <a:ea typeface="Source Sans Pro"/>
              </a:rPr>
              <a:t>Procurement of reagents and other laboratory consumables. </a:t>
            </a:r>
          </a:p>
          <a:p>
            <a:pPr marL="0" indent="0">
              <a:buNone/>
            </a:pPr>
            <a:r>
              <a:rPr lang="en-US" sz="2400" b="1">
                <a:latin typeface="Source Sans Pro"/>
                <a:ea typeface="Source Sans Pro"/>
              </a:rPr>
              <a:t>Co-Investment</a:t>
            </a:r>
            <a:r>
              <a:rPr lang="en-US" sz="1800" b="1">
                <a:latin typeface="Source Sans Pro"/>
                <a:ea typeface="Source Sans Pro"/>
              </a:rPr>
              <a:t>: </a:t>
            </a:r>
            <a:br>
              <a:rPr lang="en-US" sz="1800" b="1">
                <a:latin typeface="Source Sans Pro" panose="020B0503030403020204" pitchFamily="34" charset="0"/>
                <a:ea typeface="Source Sans Pro" panose="020B0503030403020204" pitchFamily="34" charset="0"/>
              </a:rPr>
            </a:br>
            <a:r>
              <a:rPr lang="en-US" sz="1800">
                <a:latin typeface="Source Sans Pro"/>
                <a:ea typeface="Source Sans Pro"/>
              </a:rPr>
              <a:t>Financial resources including </a:t>
            </a:r>
            <a:r>
              <a:rPr lang="en-US" sz="1800" b="1">
                <a:latin typeface="Source Sans Pro"/>
                <a:ea typeface="Source Sans Pro"/>
              </a:rPr>
              <a:t>on-budget</a:t>
            </a:r>
            <a:r>
              <a:rPr lang="en-US" sz="1800">
                <a:latin typeface="Source Sans Pro"/>
                <a:ea typeface="Source Sans Pro"/>
              </a:rPr>
              <a:t> </a:t>
            </a:r>
            <a:r>
              <a:rPr lang="en-US" sz="1800" b="1">
                <a:latin typeface="Source Sans Pro"/>
                <a:ea typeface="Source Sans Pro"/>
              </a:rPr>
              <a:t>government</a:t>
            </a:r>
            <a:r>
              <a:rPr lang="en-US" sz="1800">
                <a:latin typeface="Source Sans Pro"/>
                <a:ea typeface="Source Sans Pro"/>
              </a:rPr>
              <a:t> funds that are available for implementation of the project.</a:t>
            </a:r>
          </a:p>
          <a:p>
            <a:pPr marL="914400" lvl="1" indent="-457200"/>
            <a:r>
              <a:rPr lang="en-US" sz="1800">
                <a:latin typeface="Source Sans Pro"/>
                <a:ea typeface="Source Sans Pro"/>
              </a:rPr>
              <a:t>Consists of budget </a:t>
            </a:r>
            <a:r>
              <a:rPr lang="en-US" sz="1800" b="1">
                <a:latin typeface="Source Sans Pro"/>
                <a:ea typeface="Source Sans Pro"/>
              </a:rPr>
              <a:t>in-cash, in-kind, and /or policy commitments </a:t>
            </a:r>
            <a:r>
              <a:rPr lang="en-US" sz="1800">
                <a:latin typeface="Source Sans Pro"/>
                <a:ea typeface="Source Sans Pro"/>
              </a:rPr>
              <a:t>linked to the Pandemic Fund project.</a:t>
            </a:r>
          </a:p>
          <a:p>
            <a:pPr marL="914400" lvl="1" indent="-457200"/>
            <a:r>
              <a:rPr lang="en-US" sz="1800">
                <a:latin typeface="Source Sans Pro"/>
                <a:ea typeface="Source Sans Pro"/>
              </a:rPr>
              <a:t>Examples:</a:t>
            </a:r>
          </a:p>
          <a:p>
            <a:pPr marL="1428750" lvl="2" indent="-285750">
              <a:buFont typeface="Arial,Sans-Serif"/>
            </a:pPr>
            <a:r>
              <a:rPr lang="en-US" sz="1800">
                <a:latin typeface="Source Sans Pro"/>
                <a:ea typeface="Source Sans Pro"/>
              </a:rPr>
              <a:t>Cash.</a:t>
            </a:r>
            <a:endParaRPr lang="en-US" sz="1800">
              <a:latin typeface="Source Sans Pro" panose="020B0503030403020204" pitchFamily="34" charset="0"/>
              <a:ea typeface="Source Sans Pro" panose="020B0503030403020204" pitchFamily="34" charset="0"/>
            </a:endParaRPr>
          </a:p>
          <a:p>
            <a:pPr marL="1428750" lvl="2" indent="-285750">
              <a:buFont typeface="Arial,Sans-Serif"/>
            </a:pPr>
            <a:r>
              <a:rPr lang="en-US" sz="1800">
                <a:latin typeface="Source Sans Pro"/>
                <a:ea typeface="Source Sans Pro"/>
              </a:rPr>
              <a:t>Human resources, technical expertise, training programs, and equipment.</a:t>
            </a:r>
            <a:endParaRPr lang="en-US" sz="1800">
              <a:latin typeface="Source Sans Pro" panose="020B0503030403020204" pitchFamily="34" charset="0"/>
              <a:ea typeface="Source Sans Pro" panose="020B0503030403020204" pitchFamily="34" charset="0"/>
            </a:endParaRPr>
          </a:p>
          <a:p>
            <a:pPr marL="1428750" lvl="2" indent="-285750">
              <a:buFont typeface="Arial,Sans-Serif"/>
              <a:buChar char="•"/>
            </a:pPr>
            <a:r>
              <a:rPr lang="en-US" sz="1800">
                <a:latin typeface="Source Sans Pro"/>
                <a:ea typeface="Source Sans Pro"/>
              </a:rPr>
              <a:t>Commitment to real-time data-sharing under a One Health approach.</a:t>
            </a:r>
          </a:p>
          <a:p>
            <a:pPr marL="0" indent="0">
              <a:buNone/>
            </a:pPr>
            <a:endParaRPr lang="en-US" sz="2000">
              <a:latin typeface="Source Sans Pro"/>
              <a:ea typeface="Source Sans Pro"/>
            </a:endParaRPr>
          </a:p>
          <a:p>
            <a:pPr marL="0" indent="0">
              <a:buNone/>
            </a:pPr>
            <a:endParaRPr lang="en-US"/>
          </a:p>
          <a:p>
            <a:pPr marL="0" indent="0">
              <a:buNone/>
            </a:pPr>
            <a:endParaRPr lang="en-US"/>
          </a:p>
          <a:p>
            <a:endParaRPr lang="en-US"/>
          </a:p>
        </p:txBody>
      </p:sp>
    </p:spTree>
    <p:extLst>
      <p:ext uri="{BB962C8B-B14F-4D97-AF65-F5344CB8AC3E}">
        <p14:creationId xmlns:p14="http://schemas.microsoft.com/office/powerpoint/2010/main" val="2080457809"/>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22E79-85EC-9DD3-633E-B9CDC9EA5B63}"/>
            </a:ext>
          </a:extLst>
        </p:cNvPr>
        <p:cNvGrpSpPr/>
        <p:nvPr/>
      </p:nvGrpSpPr>
      <p:grpSpPr>
        <a:xfrm>
          <a:off x="0" y="0"/>
          <a:ext cx="0" cy="0"/>
          <a:chOff x="0" y="0"/>
          <a:chExt cx="0" cy="0"/>
        </a:xfrm>
      </p:grpSpPr>
      <p:sp>
        <p:nvSpPr>
          <p:cNvPr id="50" name="Text Placeholder 1">
            <a:extLst>
              <a:ext uri="{FF2B5EF4-FFF2-40B4-BE49-F238E27FC236}">
                <a16:creationId xmlns:a16="http://schemas.microsoft.com/office/drawing/2014/main" id="{B148DAAD-B1AD-CAB9-C447-CBAA3ACBF939}"/>
              </a:ext>
            </a:extLst>
          </p:cNvPr>
          <p:cNvSpPr txBox="1">
            <a:spLocks noGrp="1"/>
          </p:cNvSpPr>
          <p:nvPr>
            <p:ph type="title"/>
          </p:nvPr>
        </p:nvSpPr>
        <p:spPr>
          <a:xfrm>
            <a:off x="1999397" y="234449"/>
            <a:ext cx="9620979" cy="82708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3600">
                <a:latin typeface="Source Sans Pro Bold"/>
                <a:ea typeface="Source Sans Pro Bold"/>
                <a:cs typeface="Arial"/>
              </a:rPr>
              <a:t>What are key changes between CfP3 and CfP2?</a:t>
            </a:r>
            <a:endParaRPr lang="en-US" sz="3600">
              <a:latin typeface="Source Sans Pro Bold" panose="020B0703030403020204" pitchFamily="34" charset="0"/>
              <a:ea typeface="Source Sans Pro Bold" panose="020B0703030403020204" pitchFamily="34" charset="0"/>
              <a:cs typeface="Arial"/>
            </a:endParaRPr>
          </a:p>
        </p:txBody>
      </p:sp>
      <p:graphicFrame>
        <p:nvGraphicFramePr>
          <p:cNvPr id="5" name="Table 4">
            <a:extLst>
              <a:ext uri="{FF2B5EF4-FFF2-40B4-BE49-F238E27FC236}">
                <a16:creationId xmlns:a16="http://schemas.microsoft.com/office/drawing/2014/main" id="{7223F1FA-7EFB-226B-3DF3-894C3FBD4310}"/>
              </a:ext>
            </a:extLst>
          </p:cNvPr>
          <p:cNvGraphicFramePr>
            <a:graphicFrameLocks noGrp="1"/>
          </p:cNvGraphicFramePr>
          <p:nvPr>
            <p:extLst>
              <p:ext uri="{D42A27DB-BD31-4B8C-83A1-F6EECF244321}">
                <p14:modId xmlns:p14="http://schemas.microsoft.com/office/powerpoint/2010/main" val="749175711"/>
              </p:ext>
            </p:extLst>
          </p:nvPr>
        </p:nvGraphicFramePr>
        <p:xfrm>
          <a:off x="2117415" y="1544230"/>
          <a:ext cx="9666331" cy="5095375"/>
        </p:xfrm>
        <a:graphic>
          <a:graphicData uri="http://schemas.openxmlformats.org/drawingml/2006/table">
            <a:tbl>
              <a:tblPr bandRow="1">
                <a:tableStyleId>{5C22544A-7EE6-4342-B048-85BDC9FD1C3A}</a:tableStyleId>
              </a:tblPr>
              <a:tblGrid>
                <a:gridCol w="2292603">
                  <a:extLst>
                    <a:ext uri="{9D8B030D-6E8A-4147-A177-3AD203B41FA5}">
                      <a16:colId xmlns:a16="http://schemas.microsoft.com/office/drawing/2014/main" val="1730849024"/>
                    </a:ext>
                  </a:extLst>
                </a:gridCol>
                <a:gridCol w="1619721">
                  <a:extLst>
                    <a:ext uri="{9D8B030D-6E8A-4147-A177-3AD203B41FA5}">
                      <a16:colId xmlns:a16="http://schemas.microsoft.com/office/drawing/2014/main" val="1361003963"/>
                    </a:ext>
                  </a:extLst>
                </a:gridCol>
                <a:gridCol w="5754007">
                  <a:extLst>
                    <a:ext uri="{9D8B030D-6E8A-4147-A177-3AD203B41FA5}">
                      <a16:colId xmlns:a16="http://schemas.microsoft.com/office/drawing/2014/main" val="4014768504"/>
                    </a:ext>
                  </a:extLst>
                </a:gridCol>
              </a:tblGrid>
              <a:tr h="951363">
                <a:tc>
                  <a:txBody>
                    <a:bodyPr/>
                    <a:lstStyle/>
                    <a:p>
                      <a:pPr algn="l" fontAlgn="base">
                        <a:lnSpc>
                          <a:spcPts val="2400"/>
                        </a:lnSpc>
                        <a:buNone/>
                      </a:pPr>
                      <a:r>
                        <a:rPr lang="en-US" sz="2000" b="1" i="0">
                          <a:solidFill>
                            <a:srgbClr val="FFFFFF"/>
                          </a:solidFill>
                          <a:effectLst/>
                          <a:latin typeface="Source Sans Pro" panose="020B0503030403020204" pitchFamily="34" charset="0"/>
                        </a:rPr>
                        <a:t>Area of the 3</a:t>
                      </a:r>
                      <a:r>
                        <a:rPr lang="en-US" sz="2000" b="1" i="0" baseline="30000">
                          <a:solidFill>
                            <a:srgbClr val="FFFFFF"/>
                          </a:solidFill>
                          <a:effectLst/>
                          <a:latin typeface="Source Sans Pro" panose="020B0503030403020204" pitchFamily="34" charset="0"/>
                        </a:rPr>
                        <a:t>rd</a:t>
                      </a:r>
                      <a:r>
                        <a:rPr lang="en-US" sz="2000" b="1" i="0">
                          <a:solidFill>
                            <a:srgbClr val="FFFFFF"/>
                          </a:solidFill>
                          <a:effectLst/>
                          <a:latin typeface="Source Sans Pro" panose="020B0503030403020204" pitchFamily="34" charset="0"/>
                        </a:rPr>
                        <a:t> Call for Proposals (</a:t>
                      </a:r>
                      <a:r>
                        <a:rPr lang="en-US" sz="2000" b="1" i="0" err="1">
                          <a:solidFill>
                            <a:srgbClr val="FFFFFF"/>
                          </a:solidFill>
                          <a:effectLst/>
                          <a:latin typeface="Source Sans Pro" panose="020B0503030403020204" pitchFamily="34" charset="0"/>
                        </a:rPr>
                        <a:t>CfP</a:t>
                      </a:r>
                      <a:r>
                        <a:rPr lang="en-US" sz="2000" b="1" i="0">
                          <a:solidFill>
                            <a:srgbClr val="FFFFFF"/>
                          </a:solidFill>
                          <a:effectLst/>
                          <a:latin typeface="Source Sans Pro" panose="020B0503030403020204" pitchFamily="34" charset="0"/>
                        </a:rPr>
                        <a:t>)</a:t>
                      </a:r>
                      <a:endParaRPr lang="en-US" sz="2000" b="1" i="0">
                        <a:solidFill>
                          <a:srgbClr val="FFFFFF"/>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DB9"/>
                    </a:solidFill>
                  </a:tcPr>
                </a:tc>
                <a:tc>
                  <a:txBody>
                    <a:bodyPr/>
                    <a:lstStyle/>
                    <a:p>
                      <a:pPr algn="l" fontAlgn="base">
                        <a:lnSpc>
                          <a:spcPts val="2400"/>
                        </a:lnSpc>
                        <a:buNone/>
                      </a:pPr>
                      <a:r>
                        <a:rPr lang="en-US" sz="2000" b="1" i="0">
                          <a:solidFill>
                            <a:srgbClr val="FFFFFF"/>
                          </a:solidFill>
                          <a:effectLst/>
                          <a:latin typeface="Source Sans Pro" panose="020B0503030403020204" pitchFamily="34" charset="0"/>
                        </a:rPr>
                        <a:t>Change from 2</a:t>
                      </a:r>
                      <a:r>
                        <a:rPr lang="en-US" sz="2000" b="1" i="0" baseline="30000">
                          <a:solidFill>
                            <a:srgbClr val="FFFFFF"/>
                          </a:solidFill>
                          <a:effectLst/>
                          <a:latin typeface="Source Sans Pro" panose="020B0503030403020204" pitchFamily="34" charset="0"/>
                        </a:rPr>
                        <a:t>nd</a:t>
                      </a:r>
                      <a:r>
                        <a:rPr lang="en-US" sz="2000" b="1" i="0">
                          <a:solidFill>
                            <a:srgbClr val="FFFFFF"/>
                          </a:solidFill>
                          <a:effectLst/>
                          <a:latin typeface="Source Sans Pro" panose="020B0503030403020204" pitchFamily="34" charset="0"/>
                        </a:rPr>
                        <a:t> </a:t>
                      </a:r>
                      <a:r>
                        <a:rPr lang="en-US" sz="2000" b="1" i="0" err="1">
                          <a:solidFill>
                            <a:srgbClr val="FFFFFF"/>
                          </a:solidFill>
                          <a:effectLst/>
                          <a:latin typeface="Source Sans Pro" panose="020B0503030403020204" pitchFamily="34" charset="0"/>
                        </a:rPr>
                        <a:t>CfP</a:t>
                      </a:r>
                      <a:endParaRPr lang="en-US" sz="2000" b="1" i="0">
                        <a:solidFill>
                          <a:srgbClr val="FFFFFF"/>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DB9"/>
                    </a:solidFill>
                  </a:tcPr>
                </a:tc>
                <a:tc>
                  <a:txBody>
                    <a:bodyPr/>
                    <a:lstStyle/>
                    <a:p>
                      <a:pPr algn="l" fontAlgn="base">
                        <a:lnSpc>
                          <a:spcPts val="2400"/>
                        </a:lnSpc>
                        <a:buNone/>
                      </a:pPr>
                      <a:r>
                        <a:rPr lang="en-US" sz="2000" b="1" i="0">
                          <a:solidFill>
                            <a:srgbClr val="FFFFFF"/>
                          </a:solidFill>
                          <a:effectLst/>
                          <a:latin typeface="Source Sans Pro" panose="020B0503030403020204" pitchFamily="34" charset="0"/>
                        </a:rPr>
                        <a:t>Explanation</a:t>
                      </a:r>
                      <a:endParaRPr lang="en-US" sz="2000" b="1" i="0">
                        <a:solidFill>
                          <a:srgbClr val="FFFFFF"/>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DB9"/>
                    </a:solidFill>
                  </a:tcPr>
                </a:tc>
                <a:extLst>
                  <a:ext uri="{0D108BD9-81ED-4DB2-BD59-A6C34878D82A}">
                    <a16:rowId xmlns:a16="http://schemas.microsoft.com/office/drawing/2014/main" val="1317739751"/>
                  </a:ext>
                </a:extLst>
              </a:tr>
              <a:tr h="777333">
                <a:tc>
                  <a:txBody>
                    <a:bodyPr/>
                    <a:lstStyle/>
                    <a:p>
                      <a:pPr algn="l" fontAlgn="base">
                        <a:lnSpc>
                          <a:spcPts val="1950"/>
                        </a:lnSpc>
                        <a:buNone/>
                      </a:pPr>
                      <a:r>
                        <a:rPr lang="en-US" sz="1600" b="0" i="0">
                          <a:solidFill>
                            <a:srgbClr val="000000"/>
                          </a:solidFill>
                          <a:effectLst/>
                          <a:latin typeface="Source Sans Pro" panose="020B0503030403020204" pitchFamily="34" charset="0"/>
                        </a:rPr>
                        <a:t>Priority Areas</a:t>
                      </a:r>
                      <a:endParaRPr lang="en-US" b="0" i="0">
                        <a:solidFill>
                          <a:srgbClr val="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ase">
                        <a:lnSpc>
                          <a:spcPts val="1950"/>
                        </a:lnSpc>
                        <a:buNone/>
                      </a:pPr>
                      <a:r>
                        <a:rPr lang="en-US" sz="1600" b="0" i="0">
                          <a:solidFill>
                            <a:srgbClr val="000000"/>
                          </a:solidFill>
                          <a:effectLst/>
                          <a:latin typeface="Source Sans Pro" panose="020B0503030403020204" pitchFamily="34" charset="0"/>
                        </a:rPr>
                        <a:t>Yes / No</a:t>
                      </a:r>
                      <a:endParaRPr lang="en-US" b="0" i="0">
                        <a:solidFill>
                          <a:srgbClr val="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lnSpc>
                          <a:spcPts val="1950"/>
                        </a:lnSpc>
                        <a:buNone/>
                      </a:pPr>
                      <a:r>
                        <a:rPr lang="en-US" sz="1600" b="0" i="0">
                          <a:solidFill>
                            <a:srgbClr val="000000"/>
                          </a:solidFill>
                          <a:effectLst/>
                          <a:latin typeface="Source Sans Pro" panose="020B0503030403020204" pitchFamily="34" charset="0"/>
                        </a:rPr>
                        <a:t>Early Warning &amp; Disease Surveillance Systems, Laboratory Systems, and Human Resources/Public Health and Community Workforce; </a:t>
                      </a:r>
                      <a:r>
                        <a:rPr lang="en-US" sz="1600" b="1" i="0">
                          <a:solidFill>
                            <a:srgbClr val="000000"/>
                          </a:solidFill>
                          <a:effectLst/>
                          <a:latin typeface="Source Sans Pro" panose="020B0503030403020204" pitchFamily="34" charset="0"/>
                        </a:rPr>
                        <a:t>two cross-cutting enablers and four underlying themes (updated)</a:t>
                      </a:r>
                      <a:endParaRPr lang="en-US" b="0" i="0">
                        <a:solidFill>
                          <a:srgbClr val="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6200758"/>
                  </a:ext>
                </a:extLst>
              </a:tr>
              <a:tr h="545293">
                <a:tc>
                  <a:txBody>
                    <a:bodyPr/>
                    <a:lstStyle/>
                    <a:p>
                      <a:pPr algn="l" fontAlgn="base">
                        <a:lnSpc>
                          <a:spcPts val="1950"/>
                        </a:lnSpc>
                        <a:buNone/>
                      </a:pPr>
                      <a:r>
                        <a:rPr lang="en-US" sz="1600" b="0" i="0">
                          <a:solidFill>
                            <a:srgbClr val="000000"/>
                          </a:solidFill>
                          <a:effectLst/>
                          <a:latin typeface="Source Sans Pro" panose="020B0503030403020204" pitchFamily="34" charset="0"/>
                        </a:rPr>
                        <a:t>Types of Proposals allowed</a:t>
                      </a:r>
                      <a:endParaRPr lang="en-US" b="0" i="0">
                        <a:solidFill>
                          <a:srgbClr val="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ase">
                        <a:lnSpc>
                          <a:spcPts val="1950"/>
                        </a:lnSpc>
                        <a:buNone/>
                      </a:pPr>
                      <a:r>
                        <a:rPr lang="en-US" sz="1600" b="0" i="0">
                          <a:solidFill>
                            <a:srgbClr val="000000"/>
                          </a:solidFill>
                          <a:effectLst/>
                          <a:latin typeface="Source Sans Pro" panose="020B0503030403020204" pitchFamily="34" charset="0"/>
                        </a:rPr>
                        <a:t>Yes</a:t>
                      </a:r>
                      <a:endParaRPr lang="en-US" b="0" i="0">
                        <a:solidFill>
                          <a:srgbClr val="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lnSpc>
                          <a:spcPts val="1950"/>
                        </a:lnSpc>
                        <a:buNone/>
                      </a:pPr>
                      <a:r>
                        <a:rPr lang="en-US" sz="1600" b="1" i="0">
                          <a:solidFill>
                            <a:srgbClr val="000000"/>
                          </a:solidFill>
                          <a:effectLst/>
                          <a:latin typeface="Source Sans Pro" panose="020B0503030403020204" pitchFamily="34" charset="0"/>
                        </a:rPr>
                        <a:t>Phase I will only accept Single-country and Multi-country proposals</a:t>
                      </a:r>
                      <a:r>
                        <a:rPr lang="en-US" sz="1600" b="0" i="0">
                          <a:solidFill>
                            <a:srgbClr val="000000"/>
                          </a:solidFill>
                          <a:effectLst/>
                          <a:latin typeface="Source Sans Pro" panose="020B0503030403020204" pitchFamily="34" charset="0"/>
                        </a:rPr>
                        <a:t>; Regional Entity proposals will be accepted in Phase II</a:t>
                      </a:r>
                      <a:endParaRPr lang="en-US" b="0" i="0">
                        <a:solidFill>
                          <a:srgbClr val="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3951503"/>
                  </a:ext>
                </a:extLst>
              </a:tr>
              <a:tr h="777333">
                <a:tc>
                  <a:txBody>
                    <a:bodyPr/>
                    <a:lstStyle/>
                    <a:p>
                      <a:pPr algn="l" fontAlgn="base">
                        <a:lnSpc>
                          <a:spcPts val="1950"/>
                        </a:lnSpc>
                        <a:buNone/>
                      </a:pPr>
                      <a:r>
                        <a:rPr lang="en-US" sz="1600" b="0" i="0">
                          <a:solidFill>
                            <a:srgbClr val="000000"/>
                          </a:solidFill>
                          <a:effectLst/>
                          <a:latin typeface="Source Sans Pro" panose="020B0503030403020204" pitchFamily="34" charset="0"/>
                        </a:rPr>
                        <a:t>Submission Limits</a:t>
                      </a:r>
                      <a:endParaRPr lang="en-US" b="0" i="0">
                        <a:solidFill>
                          <a:srgbClr val="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ase">
                        <a:lnSpc>
                          <a:spcPts val="1950"/>
                        </a:lnSpc>
                        <a:buNone/>
                      </a:pPr>
                      <a:r>
                        <a:rPr lang="en-US" sz="1600" b="0" i="0">
                          <a:solidFill>
                            <a:srgbClr val="000000"/>
                          </a:solidFill>
                          <a:effectLst/>
                          <a:latin typeface="Source Sans Pro" panose="020B0503030403020204" pitchFamily="34" charset="0"/>
                        </a:rPr>
                        <a:t>Yes / No</a:t>
                      </a:r>
                      <a:endParaRPr lang="en-US" b="0" i="0">
                        <a:solidFill>
                          <a:srgbClr val="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lnSpc>
                          <a:spcPts val="1950"/>
                        </a:lnSpc>
                        <a:buNone/>
                      </a:pPr>
                      <a:r>
                        <a:rPr lang="en-US" sz="1600" b="0" i="0">
                          <a:solidFill>
                            <a:srgbClr val="000000"/>
                          </a:solidFill>
                          <a:effectLst/>
                          <a:latin typeface="Source Sans Pro" panose="020B0503030403020204" pitchFamily="34" charset="0"/>
                        </a:rPr>
                        <a:t>An individual country may submit a maximum of one single-country proposal</a:t>
                      </a:r>
                      <a:endParaRPr lang="en-US" b="0" i="0">
                        <a:solidFill>
                          <a:srgbClr val="000000"/>
                        </a:solidFill>
                        <a:effectLst/>
                      </a:endParaRPr>
                    </a:p>
                    <a:p>
                      <a:pPr algn="l" fontAlgn="base">
                        <a:lnSpc>
                          <a:spcPts val="1950"/>
                        </a:lnSpc>
                        <a:buNone/>
                      </a:pPr>
                      <a:r>
                        <a:rPr lang="en-US" sz="1600" b="0" i="0">
                          <a:solidFill>
                            <a:srgbClr val="000000"/>
                          </a:solidFill>
                          <a:effectLst/>
                          <a:latin typeface="Source Sans Pro" panose="020B0503030403020204" pitchFamily="34" charset="0"/>
                        </a:rPr>
                        <a:t>An individual country may participate in a </a:t>
                      </a:r>
                      <a:r>
                        <a:rPr lang="en-US" sz="1600" b="1" i="0">
                          <a:solidFill>
                            <a:srgbClr val="000000"/>
                          </a:solidFill>
                          <a:effectLst/>
                          <a:latin typeface="Source Sans Pro" panose="020B0503030403020204" pitchFamily="34" charset="0"/>
                        </a:rPr>
                        <a:t>maximum of one multi-country proposal</a:t>
                      </a:r>
                      <a:endParaRPr lang="en-US" b="0" i="0">
                        <a:solidFill>
                          <a:srgbClr val="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7623773"/>
                  </a:ext>
                </a:extLst>
              </a:tr>
              <a:tr h="1009373">
                <a:tc>
                  <a:txBody>
                    <a:bodyPr/>
                    <a:lstStyle/>
                    <a:p>
                      <a:pPr algn="l" fontAlgn="base">
                        <a:lnSpc>
                          <a:spcPts val="1950"/>
                        </a:lnSpc>
                        <a:buNone/>
                      </a:pPr>
                      <a:r>
                        <a:rPr lang="en-US" sz="1600" b="0" i="0">
                          <a:solidFill>
                            <a:srgbClr val="000000"/>
                          </a:solidFill>
                          <a:effectLst/>
                          <a:latin typeface="Source Sans Pro" panose="020B0503030403020204" pitchFamily="34" charset="0"/>
                        </a:rPr>
                        <a:t>Co-financing and Co-investment guidance</a:t>
                      </a:r>
                      <a:endParaRPr lang="en-US" b="0" i="0">
                        <a:solidFill>
                          <a:srgbClr val="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ase">
                        <a:lnSpc>
                          <a:spcPts val="1950"/>
                        </a:lnSpc>
                        <a:buNone/>
                      </a:pPr>
                      <a:r>
                        <a:rPr lang="en-US" sz="1600" b="0" i="0">
                          <a:solidFill>
                            <a:srgbClr val="000000"/>
                          </a:solidFill>
                          <a:effectLst/>
                          <a:latin typeface="Source Sans Pro" panose="020B0503030403020204" pitchFamily="34" charset="0"/>
                        </a:rPr>
                        <a:t>Yes / No</a:t>
                      </a:r>
                      <a:endParaRPr lang="en-US" b="0" i="0">
                        <a:solidFill>
                          <a:srgbClr val="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lnSpc>
                          <a:spcPts val="1950"/>
                        </a:lnSpc>
                        <a:buNone/>
                      </a:pPr>
                      <a:r>
                        <a:rPr lang="en-US" sz="1600" b="1" i="0">
                          <a:solidFill>
                            <a:srgbClr val="000000"/>
                          </a:solidFill>
                          <a:effectLst/>
                          <a:latin typeface="Source Sans Pro" panose="020B0503030403020204" pitchFamily="34" charset="0"/>
                        </a:rPr>
                        <a:t>Target portfolio leverage ratios for co-financing (1:5) and co-investment (1:4) included in Guidance Note and Scoring &amp; Weighting Methodology</a:t>
                      </a:r>
                      <a:r>
                        <a:rPr lang="en-US" sz="1600" b="0" i="0">
                          <a:solidFill>
                            <a:srgbClr val="000000"/>
                          </a:solidFill>
                          <a:effectLst/>
                          <a:latin typeface="Source Sans Pro" panose="020B0503030403020204" pitchFamily="34" charset="0"/>
                        </a:rPr>
                        <a:t>, with different targets provided based on country income level; no target proportions given for in-cash vs. in-kind. </a:t>
                      </a:r>
                      <a:r>
                        <a:rPr lang="en-US" sz="1600" b="1" i="0">
                          <a:solidFill>
                            <a:srgbClr val="000000"/>
                          </a:solidFill>
                          <a:effectLst/>
                          <a:latin typeface="Source Sans Pro" panose="020B0503030403020204" pitchFamily="34" charset="0"/>
                        </a:rPr>
                        <a:t>Reminder that these targets are NOT mandatory</a:t>
                      </a:r>
                      <a:r>
                        <a:rPr lang="en-US" sz="1600" b="0" i="0">
                          <a:solidFill>
                            <a:srgbClr val="000000"/>
                          </a:solidFill>
                          <a:effectLst/>
                          <a:latin typeface="Source Sans Pro" panose="020B0503030403020204" pitchFamily="34" charset="0"/>
                        </a:rPr>
                        <a:t>.</a:t>
                      </a:r>
                      <a:endParaRPr lang="en-US" b="0" i="0">
                        <a:solidFill>
                          <a:srgbClr val="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5980084"/>
                  </a:ext>
                </a:extLst>
              </a:tr>
            </a:tbl>
          </a:graphicData>
        </a:graphic>
      </p:graphicFrame>
    </p:spTree>
    <p:extLst>
      <p:ext uri="{BB962C8B-B14F-4D97-AF65-F5344CB8AC3E}">
        <p14:creationId xmlns:p14="http://schemas.microsoft.com/office/powerpoint/2010/main" val="3609580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A9121-A94E-15DD-148F-0805C2B9DD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45DBC2-1D46-2A6C-840D-EDE81C9BE1C4}"/>
              </a:ext>
            </a:extLst>
          </p:cNvPr>
          <p:cNvSpPr>
            <a:spLocks noGrp="1"/>
          </p:cNvSpPr>
          <p:nvPr>
            <p:ph type="title"/>
          </p:nvPr>
        </p:nvSpPr>
        <p:spPr/>
        <p:txBody>
          <a:bodyPr/>
          <a:lstStyle/>
          <a:p>
            <a:r>
              <a:rPr lang="en-US">
                <a:latin typeface="Source Sans Pro Bold"/>
                <a:ea typeface="Source Sans Pro Bold"/>
              </a:rPr>
              <a:t>Implementation and Monitoring &amp; Evaluation</a:t>
            </a:r>
            <a:endParaRPr lang="en-US"/>
          </a:p>
        </p:txBody>
      </p:sp>
      <p:sp>
        <p:nvSpPr>
          <p:cNvPr id="4" name="Text Placeholder 3">
            <a:extLst>
              <a:ext uri="{FF2B5EF4-FFF2-40B4-BE49-F238E27FC236}">
                <a16:creationId xmlns:a16="http://schemas.microsoft.com/office/drawing/2014/main" id="{BC7D78B2-F70E-6C8C-02E2-956EE1391D8B}"/>
              </a:ext>
            </a:extLst>
          </p:cNvPr>
          <p:cNvSpPr>
            <a:spLocks noGrp="1"/>
          </p:cNvSpPr>
          <p:nvPr>
            <p:ph type="body" idx="10"/>
          </p:nvPr>
        </p:nvSpPr>
        <p:spPr/>
        <p:txBody>
          <a:bodyPr vert="horz" lIns="91440" tIns="45720" rIns="91440" bIns="45720" rtlCol="0" anchor="t">
            <a:normAutofit fontScale="92500" lnSpcReduction="10000"/>
          </a:bodyPr>
          <a:lstStyle/>
          <a:p>
            <a:r>
              <a:rPr lang="en-US">
                <a:latin typeface="Source Sans Pro Bold"/>
                <a:ea typeface="Source Sans Pro Bold"/>
              </a:rPr>
              <a:t>03</a:t>
            </a:r>
            <a:endParaRPr lang="en-US"/>
          </a:p>
        </p:txBody>
      </p:sp>
    </p:spTree>
    <p:extLst>
      <p:ext uri="{BB962C8B-B14F-4D97-AF65-F5344CB8AC3E}">
        <p14:creationId xmlns:p14="http://schemas.microsoft.com/office/powerpoint/2010/main" val="181555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54DCE-E2CE-6BE1-02FC-8FFEA41DC2F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27539A7-ED66-1BC3-DEE6-D455979020FE}"/>
              </a:ext>
            </a:extLst>
          </p:cNvPr>
          <p:cNvSpPr txBox="1"/>
          <p:nvPr/>
        </p:nvSpPr>
        <p:spPr>
          <a:xfrm>
            <a:off x="1888988" y="505931"/>
            <a:ext cx="975242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Source Sans Pro Bold"/>
                <a:ea typeface="Source Sans Pro"/>
              </a:rPr>
              <a:t>Implementation and M&amp;E Scoring</a:t>
            </a:r>
            <a:endParaRPr lang="en-US"/>
          </a:p>
        </p:txBody>
      </p:sp>
      <p:pic>
        <p:nvPicPr>
          <p:cNvPr id="4" name="Picture 3">
            <a:extLst>
              <a:ext uri="{FF2B5EF4-FFF2-40B4-BE49-F238E27FC236}">
                <a16:creationId xmlns:a16="http://schemas.microsoft.com/office/drawing/2014/main" id="{420DD963-4067-7C71-B7F6-D61CA1156E86}"/>
              </a:ext>
            </a:extLst>
          </p:cNvPr>
          <p:cNvPicPr>
            <a:picLocks noChangeAspect="1"/>
          </p:cNvPicPr>
          <p:nvPr/>
        </p:nvPicPr>
        <p:blipFill>
          <a:blip r:embed="rId2"/>
          <a:stretch>
            <a:fillRect/>
          </a:stretch>
        </p:blipFill>
        <p:spPr>
          <a:xfrm>
            <a:off x="1861259" y="1391478"/>
            <a:ext cx="9777776" cy="4704522"/>
          </a:xfrm>
          <a:prstGeom prst="rect">
            <a:avLst/>
          </a:prstGeom>
        </p:spPr>
      </p:pic>
    </p:spTree>
    <p:extLst>
      <p:ext uri="{BB962C8B-B14F-4D97-AF65-F5344CB8AC3E}">
        <p14:creationId xmlns:p14="http://schemas.microsoft.com/office/powerpoint/2010/main" val="420611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796F3-1ED2-E068-4FA4-17E11277D74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7FC9C96-1B37-BD1E-C5CA-0577B27241DE}"/>
              </a:ext>
            </a:extLst>
          </p:cNvPr>
          <p:cNvSpPr>
            <a:spLocks noGrp="1"/>
          </p:cNvSpPr>
          <p:nvPr>
            <p:ph type="body" idx="10"/>
          </p:nvPr>
        </p:nvSpPr>
        <p:spPr>
          <a:xfrm>
            <a:off x="1371600" y="2660944"/>
            <a:ext cx="8972550" cy="1568156"/>
          </a:xfrm>
        </p:spPr>
        <p:txBody>
          <a:bodyPr vert="horz" lIns="91440" tIns="45720" rIns="91440" bIns="45720" rtlCol="0" anchor="t">
            <a:normAutofit fontScale="77500" lnSpcReduction="20000"/>
          </a:bodyPr>
          <a:lstStyle/>
          <a:p>
            <a:r>
              <a:rPr lang="en-US">
                <a:latin typeface="Source Sans Pro Bold"/>
                <a:ea typeface="Source Sans Pro Bold"/>
                <a:hlinkClick r:id="rId2"/>
              </a:rPr>
              <a:t>Pandemic Fund Results Framework</a:t>
            </a:r>
            <a:endParaRPr lang="en-US">
              <a:latin typeface="Source Sans Pro Bold"/>
              <a:ea typeface="Source Sans Pro Bold"/>
            </a:endParaRPr>
          </a:p>
          <a:p>
            <a:r>
              <a:rPr lang="en-US">
                <a:latin typeface="Source Sans Pro Bold"/>
                <a:ea typeface="Source Sans Pro Bold"/>
                <a:hlinkClick r:id="rId2"/>
              </a:rPr>
              <a:t>Click here</a:t>
            </a:r>
            <a:endParaRPr lang="en-US">
              <a:latin typeface="Source Sans Pro Bold"/>
              <a:ea typeface="Source Sans Pro Bold"/>
            </a:endParaRPr>
          </a:p>
          <a:p>
            <a:endParaRPr lang="en-US"/>
          </a:p>
        </p:txBody>
      </p:sp>
      <p:sp>
        <p:nvSpPr>
          <p:cNvPr id="5" name="Slide Number Placeholder 4">
            <a:extLst>
              <a:ext uri="{FF2B5EF4-FFF2-40B4-BE49-F238E27FC236}">
                <a16:creationId xmlns:a16="http://schemas.microsoft.com/office/drawing/2014/main" id="{E4184F3D-ED74-B993-4714-F15054D6B97C}"/>
              </a:ext>
            </a:extLst>
          </p:cNvPr>
          <p:cNvSpPr>
            <a:spLocks noGrp="1"/>
          </p:cNvSpPr>
          <p:nvPr>
            <p:ph type="sldNum" sz="quarter" idx="4"/>
          </p:nvPr>
        </p:nvSpPr>
        <p:spPr/>
        <p:txBody>
          <a:bodyPr/>
          <a:lstStyle/>
          <a:p>
            <a:fld id="{6741668B-BFFE-41D6-9B11-217D031B3D5B}" type="slidenum">
              <a:rPr lang="en-US" smtClean="0"/>
              <a:pPr/>
              <a:t>19</a:t>
            </a:fld>
            <a:endParaRPr lang="en-US"/>
          </a:p>
        </p:txBody>
      </p:sp>
    </p:spTree>
    <p:extLst>
      <p:ext uri="{BB962C8B-B14F-4D97-AF65-F5344CB8AC3E}">
        <p14:creationId xmlns:p14="http://schemas.microsoft.com/office/powerpoint/2010/main" val="3717872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A07FF-D79B-31CC-9943-430819DE85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A96639-5123-5E5A-2F92-3123FA297753}"/>
              </a:ext>
            </a:extLst>
          </p:cNvPr>
          <p:cNvSpPr txBox="1">
            <a:spLocks/>
          </p:cNvSpPr>
          <p:nvPr/>
        </p:nvSpPr>
        <p:spPr>
          <a:xfrm>
            <a:off x="2149850" y="500003"/>
            <a:ext cx="10515600" cy="600350"/>
          </a:xfrm>
          <a:prstGeom prst="rect">
            <a:avLst/>
          </a:prstGeom>
        </p:spPr>
        <p:txBody>
          <a:bodyPr>
            <a:noAutofit/>
          </a:bodyPr>
          <a:lstStyle>
            <a:lvl1pPr algn="l" defTabSz="914400" rtl="0" eaLnBrk="1" latinLnBrk="0" hangingPunct="1">
              <a:lnSpc>
                <a:spcPct val="90000"/>
              </a:lnSpc>
              <a:spcBef>
                <a:spcPct val="0"/>
              </a:spcBef>
              <a:buNone/>
              <a:defRPr sz="4900" kern="1200">
                <a:solidFill>
                  <a:schemeClr val="tx1"/>
                </a:solidFill>
                <a:latin typeface="Source Sans Pro Bold" panose="020B0703030403020204" pitchFamily="34" charset="0"/>
                <a:ea typeface="Source Sans Pro Bold" panose="020B0703030403020204" pitchFamily="34" charset="0"/>
                <a:cs typeface="+mj-cs"/>
              </a:defRPr>
            </a:lvl1pPr>
          </a:lstStyle>
          <a:p>
            <a:r>
              <a:rPr lang="en-US" b="1">
                <a:latin typeface="Source Sans Pro" panose="020B0503030403020204" pitchFamily="34" charset="77"/>
              </a:rPr>
              <a:t>Meeting Guidelines</a:t>
            </a:r>
          </a:p>
        </p:txBody>
      </p:sp>
      <p:graphicFrame>
        <p:nvGraphicFramePr>
          <p:cNvPr id="5" name="Table 4">
            <a:extLst>
              <a:ext uri="{FF2B5EF4-FFF2-40B4-BE49-F238E27FC236}">
                <a16:creationId xmlns:a16="http://schemas.microsoft.com/office/drawing/2014/main" id="{10451456-5A8A-2603-DBA6-0FCE6FD199FF}"/>
              </a:ext>
            </a:extLst>
          </p:cNvPr>
          <p:cNvGraphicFramePr>
            <a:graphicFrameLocks noGrp="1"/>
          </p:cNvGraphicFramePr>
          <p:nvPr>
            <p:extLst>
              <p:ext uri="{D42A27DB-BD31-4B8C-83A1-F6EECF244321}">
                <p14:modId xmlns:p14="http://schemas.microsoft.com/office/powerpoint/2010/main" val="1688549801"/>
              </p:ext>
            </p:extLst>
          </p:nvPr>
        </p:nvGraphicFramePr>
        <p:xfrm>
          <a:off x="2149849" y="1354287"/>
          <a:ext cx="9512063" cy="7086688"/>
        </p:xfrm>
        <a:graphic>
          <a:graphicData uri="http://schemas.openxmlformats.org/drawingml/2006/table">
            <a:tbl>
              <a:tblPr firstRow="1" bandRow="1">
                <a:tableStyleId>{2D5ABB26-0587-4C30-8999-92F81FD0307C}</a:tableStyleId>
              </a:tblPr>
              <a:tblGrid>
                <a:gridCol w="9512063">
                  <a:extLst>
                    <a:ext uri="{9D8B030D-6E8A-4147-A177-3AD203B41FA5}">
                      <a16:colId xmlns:a16="http://schemas.microsoft.com/office/drawing/2014/main" val="3529227178"/>
                    </a:ext>
                  </a:extLst>
                </a:gridCol>
              </a:tblGrid>
              <a:tr h="388664">
                <a:tc>
                  <a:txBody>
                    <a:bodyPr/>
                    <a:lstStyle/>
                    <a:p>
                      <a:pPr marL="285750" indent="-285750">
                        <a:buFont typeface="Arial"/>
                        <a:buChar char="•"/>
                      </a:pPr>
                      <a:r>
                        <a:rPr lang="en-US" sz="2400">
                          <a:latin typeface="Source Sans Pro"/>
                          <a:ea typeface="Source Sans Pro"/>
                          <a:cs typeface="Arial"/>
                        </a:rPr>
                        <a:t>Please add your </a:t>
                      </a:r>
                      <a:r>
                        <a:rPr lang="en-US" sz="2400" b="1">
                          <a:solidFill>
                            <a:srgbClr val="008DB9"/>
                          </a:solidFill>
                          <a:latin typeface="Source Sans Pro"/>
                          <a:ea typeface="Source Sans Pro"/>
                          <a:cs typeface="Arial"/>
                        </a:rPr>
                        <a:t>Organization’s name </a:t>
                      </a:r>
                      <a:r>
                        <a:rPr lang="en-US" sz="2400">
                          <a:latin typeface="Source Sans Pro"/>
                          <a:ea typeface="Source Sans Pro"/>
                          <a:cs typeface="Arial"/>
                        </a:rPr>
                        <a:t>to your </a:t>
                      </a:r>
                      <a:r>
                        <a:rPr lang="en-US" sz="2400" b="1">
                          <a:solidFill>
                            <a:srgbClr val="008DB9"/>
                          </a:solidFill>
                          <a:latin typeface="Source Sans Pro"/>
                          <a:ea typeface="Source Sans Pro"/>
                          <a:cs typeface="Arial"/>
                        </a:rPr>
                        <a:t>User Name.</a:t>
                      </a:r>
                    </a:p>
                    <a:p>
                      <a:pPr marL="285750" indent="-285750">
                        <a:buFont typeface="Arial"/>
                        <a:buChar char="•"/>
                      </a:pPr>
                      <a:r>
                        <a:rPr lang="en-US" sz="2400">
                          <a:latin typeface="Source Sans Pro"/>
                          <a:ea typeface="Source Sans Pro"/>
                          <a:cs typeface="Arial"/>
                        </a:rPr>
                        <a:t>Keep your </a:t>
                      </a:r>
                      <a:r>
                        <a:rPr lang="en-US" sz="2400" b="1">
                          <a:solidFill>
                            <a:srgbClr val="008DB9"/>
                          </a:solidFill>
                          <a:latin typeface="Source Sans Pro"/>
                          <a:ea typeface="Source Sans Pro"/>
                          <a:cs typeface="Arial"/>
                        </a:rPr>
                        <a:t>camera off </a:t>
                      </a:r>
                      <a:r>
                        <a:rPr lang="en-US" sz="2400">
                          <a:latin typeface="Source Sans Pro"/>
                          <a:ea typeface="Source Sans Pro"/>
                          <a:cs typeface="Arial"/>
                        </a:rPr>
                        <a:t>and your</a:t>
                      </a:r>
                      <a:r>
                        <a:rPr lang="en-US" sz="2400" b="1">
                          <a:latin typeface="Source Sans Pro"/>
                          <a:ea typeface="Source Sans Pro"/>
                          <a:cs typeface="Arial"/>
                        </a:rPr>
                        <a:t> </a:t>
                      </a:r>
                      <a:r>
                        <a:rPr lang="en-US" sz="2400" b="1">
                          <a:solidFill>
                            <a:srgbClr val="008DB9"/>
                          </a:solidFill>
                          <a:latin typeface="Source Sans Pro"/>
                          <a:ea typeface="Source Sans Pro"/>
                          <a:cs typeface="Arial"/>
                        </a:rPr>
                        <a:t>microphone muted.</a:t>
                      </a:r>
                      <a:endParaRPr lang="en-US" sz="2400">
                        <a:solidFill>
                          <a:srgbClr val="008DB9"/>
                        </a:solidFill>
                        <a:latin typeface="Source Sans Pro"/>
                        <a:ea typeface="Source Sans Pro"/>
                        <a:cs typeface="Arial"/>
                      </a:endParaRPr>
                    </a:p>
                    <a:p>
                      <a:pPr marL="285750" indent="-285750">
                        <a:buFont typeface="Arial"/>
                        <a:buChar char="•"/>
                      </a:pPr>
                      <a:r>
                        <a:rPr lang="en-US" sz="2400">
                          <a:latin typeface="Source Sans Pro"/>
                          <a:ea typeface="Source Sans Pro"/>
                          <a:cs typeface="Arial"/>
                        </a:rPr>
                        <a:t>The meeting will be conducted in </a:t>
                      </a:r>
                      <a:r>
                        <a:rPr lang="en-US" sz="2400" b="1">
                          <a:solidFill>
                            <a:srgbClr val="008DB9"/>
                          </a:solidFill>
                          <a:latin typeface="Source Sans Pro"/>
                          <a:ea typeface="Source Sans Pro"/>
                          <a:cs typeface="Arial"/>
                        </a:rPr>
                        <a:t>English</a:t>
                      </a:r>
                      <a:r>
                        <a:rPr lang="en-US" sz="2400">
                          <a:latin typeface="Source Sans Pro"/>
                          <a:ea typeface="Source Sans Pro"/>
                          <a:cs typeface="Arial"/>
                        </a:rPr>
                        <a:t>. If interpretation is required, please select the language of your preference by following the instructions below:</a:t>
                      </a:r>
                    </a:p>
                    <a:p>
                      <a:pPr marL="742950" indent="-285750">
                        <a:buFont typeface="Courier New"/>
                        <a:buChar char="o"/>
                      </a:pPr>
                      <a:r>
                        <a:rPr lang="en-US" sz="2400">
                          <a:latin typeface="Source Sans Pro"/>
                          <a:ea typeface="Source Sans Pro"/>
                          <a:cs typeface="Arial"/>
                        </a:rPr>
                        <a:t>In your meeting/webinar controls, click </a:t>
                      </a:r>
                      <a:r>
                        <a:rPr lang="en-US" sz="2400" b="1">
                          <a:solidFill>
                            <a:srgbClr val="008DB9"/>
                          </a:solidFill>
                          <a:latin typeface="Source Sans Pro"/>
                          <a:ea typeface="Source Sans Pro"/>
                          <a:cs typeface="Arial"/>
                        </a:rPr>
                        <a:t>Interpretation</a:t>
                      </a:r>
                      <a:r>
                        <a:rPr lang="en-US" sz="2400">
                          <a:latin typeface="Source Sans Pro"/>
                          <a:ea typeface="Source Sans Pro"/>
                          <a:cs typeface="Arial"/>
                        </a:rPr>
                        <a:t>;</a:t>
                      </a:r>
                    </a:p>
                    <a:p>
                      <a:pPr marL="742950" indent="-285750">
                        <a:buFont typeface="Courier New"/>
                        <a:buChar char="o"/>
                      </a:pPr>
                      <a:r>
                        <a:rPr lang="en-US" sz="2400">
                          <a:latin typeface="Source Sans Pro"/>
                          <a:ea typeface="Source Sans Pro"/>
                          <a:cs typeface="Arial"/>
                        </a:rPr>
                        <a:t>Click the language of your choice;</a:t>
                      </a:r>
                    </a:p>
                    <a:p>
                      <a:pPr marL="742950" indent="-285750">
                        <a:buFont typeface="Courier New"/>
                        <a:buChar char="o"/>
                      </a:pPr>
                      <a:r>
                        <a:rPr lang="en-US" sz="2400">
                          <a:latin typeface="Source Sans Pro"/>
                          <a:ea typeface="Source Sans Pro"/>
                          <a:cs typeface="Arial"/>
                        </a:rPr>
                        <a:t>To hear the interpreted language only, click Mute Original Audio.</a:t>
                      </a:r>
                    </a:p>
                    <a:p>
                      <a:pPr marL="742950" indent="-285750">
                        <a:buFont typeface="Courier New"/>
                        <a:buChar char="o"/>
                      </a:pPr>
                      <a:endParaRPr lang="en-US" sz="2400">
                        <a:latin typeface="Source Sans Pro" panose="020B0503030403020204" pitchFamily="34" charset="0"/>
                        <a:ea typeface="Source Sans Pro" panose="020B0503030403020204" pitchFamily="34" charset="0"/>
                        <a:cs typeface="Arial" panose="020B0604020202020204" pitchFamily="34" charset="0"/>
                      </a:endParaRPr>
                    </a:p>
                    <a:p>
                      <a:pPr marL="285750" indent="-285750">
                        <a:buFont typeface="Arial"/>
                        <a:buChar char="•"/>
                      </a:pPr>
                      <a:r>
                        <a:rPr lang="en-US" sz="2400">
                          <a:latin typeface="Source Sans Pro"/>
                          <a:ea typeface="Source Sans Pro"/>
                          <a:cs typeface="Arial"/>
                        </a:rPr>
                        <a:t>Please send your questions via </a:t>
                      </a:r>
                      <a:r>
                        <a:rPr lang="en-US" sz="2400" b="1">
                          <a:solidFill>
                            <a:srgbClr val="008DB9"/>
                          </a:solidFill>
                          <a:latin typeface="Source Sans Pro"/>
                          <a:ea typeface="Source Sans Pro"/>
                          <a:cs typeface="Arial"/>
                        </a:rPr>
                        <a:t>chat – you may write your question in English, French or Spanish</a:t>
                      </a:r>
                      <a:r>
                        <a:rPr lang="en-US" sz="2400">
                          <a:latin typeface="Source Sans Pro"/>
                          <a:ea typeface="Source Sans Pro"/>
                          <a:cs typeface="Arial"/>
                        </a:rPr>
                        <a:t>; any questions not will be included in the FAQ document which will be posted on our website.</a:t>
                      </a:r>
                      <a:endParaRPr lang="en-US" sz="2400">
                        <a:latin typeface="Source Sans Pro" panose="020B0503030403020204" pitchFamily="34" charset="0"/>
                        <a:ea typeface="Source Sans Pro" panose="020B0503030403020204" pitchFamily="34" charset="0"/>
                        <a:cs typeface="Arial"/>
                      </a:endParaRPr>
                    </a:p>
                    <a:p>
                      <a:pPr marL="0" indent="0" algn="ctr">
                        <a:buFont typeface="Arial"/>
                        <a:buNone/>
                      </a:pPr>
                      <a:br>
                        <a:rPr lang="en-US" sz="2400" b="1">
                          <a:solidFill>
                            <a:srgbClr val="008DB9"/>
                          </a:solidFill>
                          <a:latin typeface="Source Sans Pro"/>
                          <a:ea typeface="Source Sans Pro"/>
                          <a:cs typeface="Arial"/>
                        </a:rPr>
                      </a:br>
                      <a:r>
                        <a:rPr lang="en-US" sz="2400" b="1">
                          <a:solidFill>
                            <a:srgbClr val="008DB9"/>
                          </a:solidFill>
                          <a:latin typeface="Source Sans Pro"/>
                          <a:ea typeface="Source Sans Pro"/>
                          <a:cs typeface="Arial"/>
                        </a:rPr>
                        <a:t>Thank you for joining!</a:t>
                      </a:r>
                    </a:p>
                    <a:p>
                      <a:pPr marL="285750" indent="-285750">
                        <a:buFont typeface="Arial" panose="020B0604020202020204" pitchFamily="34" charset="0"/>
                        <a:buChar char="•"/>
                      </a:pPr>
                      <a:endParaRPr lang="en-US" sz="1600">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2200242564"/>
                  </a:ext>
                </a:extLst>
              </a:tr>
              <a:tr h="388664">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endParaRPr lang="en-US" sz="2400" kern="1200">
                        <a:solidFill>
                          <a:schemeClr val="tx1"/>
                        </a:solidFill>
                        <a:effectLst/>
                        <a:latin typeface="Source Sans Pro" panose="020B0503030403020204" pitchFamily="34" charset="0"/>
                        <a:ea typeface="Source Sans Pro" panose="020B0503030403020204" pitchFamily="34" charset="0"/>
                        <a:cs typeface="+mn-cs"/>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lang="en-US" sz="1600" kern="1200">
                        <a:solidFill>
                          <a:schemeClr val="tx1"/>
                        </a:solidFill>
                        <a:effectLst/>
                        <a:latin typeface="Source Sans Pro" panose="020B0503030403020204" pitchFamily="34" charset="0"/>
                        <a:ea typeface="Source Sans Pro" panose="020B0503030403020204" pitchFamily="34" charset="0"/>
                        <a:cs typeface="+mn-cs"/>
                      </a:endParaRPr>
                    </a:p>
                  </a:txBody>
                  <a:tcPr>
                    <a:lnB w="57150" cap="flat" cmpd="sng" algn="ctr">
                      <a:solidFill>
                        <a:srgbClr val="0090BC"/>
                      </a:solidFill>
                      <a:prstDash val="solid"/>
                      <a:round/>
                      <a:headEnd type="none" w="med" len="med"/>
                      <a:tailEnd type="none" w="med" len="med"/>
                    </a:lnB>
                  </a:tcPr>
                </a:tc>
                <a:extLst>
                  <a:ext uri="{0D108BD9-81ED-4DB2-BD59-A6C34878D82A}">
                    <a16:rowId xmlns:a16="http://schemas.microsoft.com/office/drawing/2014/main" val="2811559112"/>
                  </a:ext>
                </a:extLst>
              </a:tr>
              <a:tr h="3886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latin typeface="Source Sans Pro" panose="020B0503030403020204" pitchFamily="34" charset="0"/>
                        <a:ea typeface="Source Sans Pro" panose="020B0503030403020204" pitchFamily="34" charset="0"/>
                      </a:endParaRPr>
                    </a:p>
                  </a:txBody>
                  <a:tcPr>
                    <a:lnL w="57150" cap="flat" cmpd="sng" algn="ctr">
                      <a:solidFill>
                        <a:srgbClr val="0090BC"/>
                      </a:solidFill>
                      <a:prstDash val="solid"/>
                      <a:round/>
                      <a:headEnd type="none" w="med" len="med"/>
                      <a:tailEnd type="none" w="med" len="med"/>
                    </a:lnL>
                    <a:lnR w="57150" cap="flat" cmpd="sng" algn="ctr">
                      <a:solidFill>
                        <a:srgbClr val="0090BC"/>
                      </a:solidFill>
                      <a:prstDash val="solid"/>
                      <a:round/>
                      <a:headEnd type="none" w="med" len="med"/>
                      <a:tailEnd type="none" w="med" len="med"/>
                    </a:lnR>
                    <a:lnT w="57150" cap="flat" cmpd="sng" algn="ctr">
                      <a:solidFill>
                        <a:srgbClr val="0090BC"/>
                      </a:solidFill>
                      <a:prstDash val="solid"/>
                      <a:round/>
                      <a:headEnd type="none" w="med" len="med"/>
                      <a:tailEnd type="none" w="med" len="med"/>
                    </a:lnT>
                    <a:lnB w="57150" cap="flat" cmpd="sng" algn="ctr">
                      <a:solidFill>
                        <a:srgbClr val="0090BC"/>
                      </a:solidFill>
                      <a:prstDash val="solid"/>
                      <a:round/>
                      <a:headEnd type="none" w="med" len="med"/>
                      <a:tailEnd type="none" w="med" len="med"/>
                    </a:lnB>
                  </a:tcPr>
                </a:tc>
                <a:extLst>
                  <a:ext uri="{0D108BD9-81ED-4DB2-BD59-A6C34878D82A}">
                    <a16:rowId xmlns:a16="http://schemas.microsoft.com/office/drawing/2014/main" val="3028552619"/>
                  </a:ext>
                </a:extLst>
              </a:tr>
              <a:tr h="388664">
                <a:tc>
                  <a:txBody>
                    <a:bodyPr/>
                    <a:lstStyle/>
                    <a:p>
                      <a:pPr marL="0" marR="0" lvl="0" indent="0" algn="l" defTabSz="914400" rtl="0" eaLnBrk="1" fontAlgn="auto" latinLnBrk="0" hangingPunct="1">
                        <a:lnSpc>
                          <a:spcPts val="1725"/>
                        </a:lnSpc>
                        <a:spcBef>
                          <a:spcPts val="0"/>
                        </a:spcBef>
                        <a:spcAft>
                          <a:spcPts val="0"/>
                        </a:spcAft>
                        <a:buClrTx/>
                        <a:buSzTx/>
                        <a:buFontTx/>
                        <a:buNone/>
                        <a:tabLst/>
                        <a:defRPr/>
                      </a:pPr>
                      <a:endParaRPr lang="en-US" sz="1600">
                        <a:latin typeface="Source Sans Pro" panose="020B0503030403020204" pitchFamily="34" charset="0"/>
                        <a:ea typeface="Source Sans Pro" panose="020B0503030403020204" pitchFamily="34" charset="0"/>
                      </a:endParaRPr>
                    </a:p>
                  </a:txBody>
                  <a:tcPr anchor="ctr">
                    <a:lnT w="57150" cap="flat" cmpd="sng" algn="ctr">
                      <a:solidFill>
                        <a:srgbClr val="0090BC"/>
                      </a:solidFill>
                      <a:prstDash val="solid"/>
                      <a:round/>
                      <a:headEnd type="none" w="med" len="med"/>
                      <a:tailEnd type="none" w="med" len="med"/>
                    </a:lnT>
                  </a:tcPr>
                </a:tc>
                <a:extLst>
                  <a:ext uri="{0D108BD9-81ED-4DB2-BD59-A6C34878D82A}">
                    <a16:rowId xmlns:a16="http://schemas.microsoft.com/office/drawing/2014/main" val="3053910181"/>
                  </a:ext>
                </a:extLst>
              </a:tr>
            </a:tbl>
          </a:graphicData>
        </a:graphic>
      </p:graphicFrame>
    </p:spTree>
    <p:extLst>
      <p:ext uri="{BB962C8B-B14F-4D97-AF65-F5344CB8AC3E}">
        <p14:creationId xmlns:p14="http://schemas.microsoft.com/office/powerpoint/2010/main" val="836121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A47BC-7716-5869-4BC5-A1BC2FC3DAE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07CAFE5-A718-715F-DE8A-3E6A8D2BAB2C}"/>
              </a:ext>
            </a:extLst>
          </p:cNvPr>
          <p:cNvSpPr txBox="1"/>
          <p:nvPr/>
        </p:nvSpPr>
        <p:spPr>
          <a:xfrm>
            <a:off x="2197426" y="106017"/>
            <a:ext cx="9752422"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latin typeface="Source Sans Pro" panose="020B0503030403020204" pitchFamily="34" charset="0"/>
                <a:ea typeface="Source Sans Pro" panose="020B0503030403020204" pitchFamily="34" charset="0"/>
              </a:rPr>
              <a:t>Theory of Change - Pandemic Fund Results Framework</a:t>
            </a:r>
            <a:endParaRPr lang="en-US"/>
          </a:p>
        </p:txBody>
      </p:sp>
      <p:pic>
        <p:nvPicPr>
          <p:cNvPr id="7" name="Picture 6">
            <a:extLst>
              <a:ext uri="{FF2B5EF4-FFF2-40B4-BE49-F238E27FC236}">
                <a16:creationId xmlns:a16="http://schemas.microsoft.com/office/drawing/2014/main" id="{F8C90148-0246-6BB7-3252-C0F5DC6B5DCA}"/>
              </a:ext>
            </a:extLst>
          </p:cNvPr>
          <p:cNvPicPr>
            <a:picLocks noChangeAspect="1"/>
          </p:cNvPicPr>
          <p:nvPr/>
        </p:nvPicPr>
        <p:blipFill>
          <a:blip r:embed="rId2"/>
          <a:stretch>
            <a:fillRect/>
          </a:stretch>
        </p:blipFill>
        <p:spPr>
          <a:xfrm>
            <a:off x="2197737" y="1183850"/>
            <a:ext cx="6609013" cy="5406573"/>
          </a:xfrm>
          <a:prstGeom prst="rect">
            <a:avLst/>
          </a:prstGeom>
        </p:spPr>
      </p:pic>
    </p:spTree>
    <p:extLst>
      <p:ext uri="{BB962C8B-B14F-4D97-AF65-F5344CB8AC3E}">
        <p14:creationId xmlns:p14="http://schemas.microsoft.com/office/powerpoint/2010/main" val="1026849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4B34C-6CC3-74ED-06EB-3BC92FDA498F}"/>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713A87FB-6844-5991-2839-8426D1B90DBB}"/>
              </a:ext>
            </a:extLst>
          </p:cNvPr>
          <p:cNvSpPr>
            <a:spLocks noGrp="1"/>
          </p:cNvSpPr>
          <p:nvPr>
            <p:ph type="body" idx="10"/>
          </p:nvPr>
        </p:nvSpPr>
        <p:spPr>
          <a:xfrm>
            <a:off x="1371599" y="2660943"/>
            <a:ext cx="9586913" cy="1025231"/>
          </a:xfrm>
        </p:spPr>
        <p:txBody>
          <a:bodyPr vert="horz" lIns="91440" tIns="45720" rIns="91440" bIns="45720" rtlCol="0" anchor="t">
            <a:normAutofit fontScale="62500" lnSpcReduction="20000"/>
          </a:bodyPr>
          <a:lstStyle/>
          <a:p>
            <a:r>
              <a:rPr lang="en-US">
                <a:latin typeface="Source Sans Pro Bold"/>
                <a:ea typeface="Source Sans Pro Bold"/>
              </a:rPr>
              <a:t>Project Specific Results Framework</a:t>
            </a:r>
          </a:p>
          <a:p>
            <a:r>
              <a:rPr lang="en-US">
                <a:latin typeface="Source Sans Pro Bold"/>
                <a:ea typeface="Source Sans Pro Bold"/>
              </a:rPr>
              <a:t>M&amp;E Guidelines </a:t>
            </a:r>
            <a:endParaRPr lang="en-US"/>
          </a:p>
        </p:txBody>
      </p:sp>
      <p:sp>
        <p:nvSpPr>
          <p:cNvPr id="5" name="Slide Number Placeholder 4">
            <a:extLst>
              <a:ext uri="{FF2B5EF4-FFF2-40B4-BE49-F238E27FC236}">
                <a16:creationId xmlns:a16="http://schemas.microsoft.com/office/drawing/2014/main" id="{5A46A9D7-3E41-7CBB-C154-91583FA803BE}"/>
              </a:ext>
            </a:extLst>
          </p:cNvPr>
          <p:cNvSpPr>
            <a:spLocks noGrp="1"/>
          </p:cNvSpPr>
          <p:nvPr>
            <p:ph type="sldNum" sz="quarter" idx="4"/>
          </p:nvPr>
        </p:nvSpPr>
        <p:spPr/>
        <p:txBody>
          <a:bodyPr/>
          <a:lstStyle/>
          <a:p>
            <a:fld id="{6741668B-BFFE-41D6-9B11-217D031B3D5B}" type="slidenum">
              <a:rPr lang="en-US" smtClean="0"/>
              <a:pPr/>
              <a:t>21</a:t>
            </a:fld>
            <a:endParaRPr lang="en-US"/>
          </a:p>
        </p:txBody>
      </p:sp>
    </p:spTree>
    <p:extLst>
      <p:ext uri="{BB962C8B-B14F-4D97-AF65-F5344CB8AC3E}">
        <p14:creationId xmlns:p14="http://schemas.microsoft.com/office/powerpoint/2010/main" val="2392110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BC49E-2831-7B1F-4B38-BA18C866E6F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898C0C6-D754-2390-B0BA-F2A9D062D552}"/>
              </a:ext>
            </a:extLst>
          </p:cNvPr>
          <p:cNvSpPr txBox="1"/>
          <p:nvPr/>
        </p:nvSpPr>
        <p:spPr>
          <a:xfrm>
            <a:off x="2399132" y="106017"/>
            <a:ext cx="975242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latin typeface="Source Sans Pro" panose="020B0503030403020204" pitchFamily="34" charset="0"/>
                <a:ea typeface="Source Sans Pro" panose="020B0503030403020204" pitchFamily="34" charset="0"/>
              </a:rPr>
              <a:t>Project Specific Theory of Change</a:t>
            </a:r>
            <a:endParaRPr lang="en-US"/>
          </a:p>
        </p:txBody>
      </p:sp>
      <p:pic>
        <p:nvPicPr>
          <p:cNvPr id="10" name="Picture 9">
            <a:extLst>
              <a:ext uri="{FF2B5EF4-FFF2-40B4-BE49-F238E27FC236}">
                <a16:creationId xmlns:a16="http://schemas.microsoft.com/office/drawing/2014/main" id="{3720EB78-1353-C5D2-B552-E383E3E0696C}"/>
              </a:ext>
            </a:extLst>
          </p:cNvPr>
          <p:cNvPicPr>
            <a:picLocks noChangeAspect="1"/>
          </p:cNvPicPr>
          <p:nvPr/>
        </p:nvPicPr>
        <p:blipFill>
          <a:blip r:embed="rId2"/>
          <a:stretch>
            <a:fillRect/>
          </a:stretch>
        </p:blipFill>
        <p:spPr>
          <a:xfrm>
            <a:off x="2398643" y="690793"/>
            <a:ext cx="8706680" cy="6061190"/>
          </a:xfrm>
          <a:prstGeom prst="rect">
            <a:avLst/>
          </a:prstGeom>
        </p:spPr>
      </p:pic>
    </p:spTree>
    <p:extLst>
      <p:ext uri="{BB962C8B-B14F-4D97-AF65-F5344CB8AC3E}">
        <p14:creationId xmlns:p14="http://schemas.microsoft.com/office/powerpoint/2010/main" val="2025369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061DD-7E92-7CD4-7F00-55A6740DCBA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3E27E1B-041B-2E07-014E-94B9577A82C5}"/>
              </a:ext>
            </a:extLst>
          </p:cNvPr>
          <p:cNvSpPr txBox="1"/>
          <p:nvPr/>
        </p:nvSpPr>
        <p:spPr>
          <a:xfrm>
            <a:off x="2197426" y="315193"/>
            <a:ext cx="975242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latin typeface="Source Sans Pro" panose="020B0503030403020204" pitchFamily="34" charset="0"/>
                <a:ea typeface="Source Sans Pro" panose="020B0503030403020204" pitchFamily="34" charset="0"/>
              </a:rPr>
              <a:t>Project Specific Theory of Change</a:t>
            </a:r>
            <a:endParaRPr lang="en-US"/>
          </a:p>
        </p:txBody>
      </p:sp>
      <p:sp>
        <p:nvSpPr>
          <p:cNvPr id="3" name="TextBox 2">
            <a:extLst>
              <a:ext uri="{FF2B5EF4-FFF2-40B4-BE49-F238E27FC236}">
                <a16:creationId xmlns:a16="http://schemas.microsoft.com/office/drawing/2014/main" id="{9A2462A8-8977-66D4-6290-522152F68379}"/>
              </a:ext>
            </a:extLst>
          </p:cNvPr>
          <p:cNvSpPr txBox="1"/>
          <p:nvPr/>
        </p:nvSpPr>
        <p:spPr>
          <a:xfrm>
            <a:off x="2197426" y="894521"/>
            <a:ext cx="9752422" cy="52937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spcBef>
                <a:spcPts val="1800"/>
              </a:spcBef>
              <a:buFont typeface="Arial" panose="020B0604020202020204" pitchFamily="34" charset="0"/>
              <a:buChar char="•"/>
            </a:pPr>
            <a:r>
              <a:rPr lang="en-US" sz="2800">
                <a:latin typeface="Source Sans Pro" panose="020B0503030403020204" pitchFamily="34" charset="0"/>
                <a:ea typeface="Source Sans Pro" panose="020B0503030403020204" pitchFamily="34" charset="0"/>
              </a:rPr>
              <a:t>Proposals should include a detailed Theory of Change, demonstrating its connection to the overall impact and Results Areas outlined in the Pandemic Fund Results Framework. </a:t>
            </a:r>
          </a:p>
          <a:p>
            <a:pPr marL="514350" indent="-514350">
              <a:spcBef>
                <a:spcPts val="1800"/>
              </a:spcBef>
              <a:buFont typeface="Arial" panose="020B0604020202020204" pitchFamily="34" charset="0"/>
              <a:buChar char="•"/>
            </a:pPr>
            <a:r>
              <a:rPr lang="en-US" sz="2800">
                <a:latin typeface="Source Sans Pro" panose="020B0503030403020204" pitchFamily="34" charset="0"/>
                <a:ea typeface="Source Sans Pro" panose="020B0503030403020204" pitchFamily="34" charset="0"/>
              </a:rPr>
              <a:t>It should include examples of long-term outcomes, intermediate outcomes, outputs, and related activities, with a particular focus on Results Areas 1 and 2.</a:t>
            </a:r>
          </a:p>
          <a:p>
            <a:pPr marL="514350" indent="-514350">
              <a:spcBef>
                <a:spcPts val="1800"/>
              </a:spcBef>
              <a:buFont typeface="Arial" panose="020B0604020202020204" pitchFamily="34" charset="0"/>
              <a:buChar char="•"/>
            </a:pPr>
            <a:r>
              <a:rPr lang="en-US" sz="2800">
                <a:latin typeface="Source Sans Pro" panose="020B0503030403020204" pitchFamily="34" charset="0"/>
                <a:ea typeface="Source Sans Pro" panose="020B0503030403020204" pitchFamily="34" charset="0"/>
              </a:rPr>
              <a:t>Intermediate outcomes, outputs, and activities should also address Results Area 3 (</a:t>
            </a:r>
            <a:r>
              <a:rPr lang="en-US" sz="2800" i="1">
                <a:latin typeface="Source Sans Pro" panose="020B0503030403020204" pitchFamily="34" charset="0"/>
                <a:ea typeface="Source Sans Pro" panose="020B0503030403020204" pitchFamily="34" charset="0"/>
              </a:rPr>
              <a:t>Incentivized Additional Investments in Pandemic PPR</a:t>
            </a:r>
            <a:r>
              <a:rPr lang="en-US" sz="2800">
                <a:latin typeface="Source Sans Pro" panose="020B0503030403020204" pitchFamily="34" charset="0"/>
                <a:ea typeface="Source Sans Pro" panose="020B0503030403020204" pitchFamily="34" charset="0"/>
              </a:rPr>
              <a:t>) and Results Area 4 (</a:t>
            </a:r>
            <a:r>
              <a:rPr lang="en-US" sz="2800" i="1">
                <a:latin typeface="Source Sans Pro" panose="020B0503030403020204" pitchFamily="34" charset="0"/>
                <a:ea typeface="Source Sans Pro" panose="020B0503030403020204" pitchFamily="34" charset="0"/>
              </a:rPr>
              <a:t>Improved Efficiency in the Use of Pandemic Fund Resources</a:t>
            </a:r>
            <a:r>
              <a:rPr lang="en-US" sz="2800">
                <a:latin typeface="Source Sans Pro" panose="020B0503030403020204" pitchFamily="34" charset="0"/>
                <a:ea typeface="Source Sans Pro" panose="020B0503030403020204" pitchFamily="34" charset="0"/>
              </a:rPr>
              <a:t>).  </a:t>
            </a:r>
          </a:p>
        </p:txBody>
      </p:sp>
    </p:spTree>
    <p:extLst>
      <p:ext uri="{BB962C8B-B14F-4D97-AF65-F5344CB8AC3E}">
        <p14:creationId xmlns:p14="http://schemas.microsoft.com/office/powerpoint/2010/main" val="2921189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41565-E9E6-A4FE-96E4-08A2E804870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B017635-43C9-A265-85BC-96157658E669}"/>
              </a:ext>
            </a:extLst>
          </p:cNvPr>
          <p:cNvSpPr txBox="1"/>
          <p:nvPr/>
        </p:nvSpPr>
        <p:spPr>
          <a:xfrm>
            <a:off x="2197426" y="315193"/>
            <a:ext cx="975242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latin typeface="Source Sans Pro" panose="020B0503030403020204" pitchFamily="34" charset="0"/>
                <a:ea typeface="Source Sans Pro" panose="020B0503030403020204" pitchFamily="34" charset="0"/>
              </a:rPr>
              <a:t>Project Specific Indicators</a:t>
            </a:r>
            <a:endParaRPr lang="en-US"/>
          </a:p>
        </p:txBody>
      </p:sp>
      <p:sp>
        <p:nvSpPr>
          <p:cNvPr id="3" name="TextBox 2">
            <a:extLst>
              <a:ext uri="{FF2B5EF4-FFF2-40B4-BE49-F238E27FC236}">
                <a16:creationId xmlns:a16="http://schemas.microsoft.com/office/drawing/2014/main" id="{C2E20635-8D02-4229-E7D1-48F7768A232F}"/>
              </a:ext>
            </a:extLst>
          </p:cNvPr>
          <p:cNvSpPr txBox="1"/>
          <p:nvPr/>
        </p:nvSpPr>
        <p:spPr>
          <a:xfrm>
            <a:off x="2197426" y="894521"/>
            <a:ext cx="9752422" cy="44319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spcBef>
                <a:spcPts val="1800"/>
              </a:spcBef>
              <a:buFont typeface="Arial" panose="020B0604020202020204" pitchFamily="34" charset="0"/>
              <a:buChar char="•"/>
            </a:pPr>
            <a:r>
              <a:rPr lang="en-US" sz="2800">
                <a:latin typeface="Source Sans Pro"/>
                <a:ea typeface="Source Sans Pro"/>
              </a:rPr>
              <a:t>Proposals should include a Project Specific Results  Framework (PSRF) which should cover project level activities, outputs, and intermediate outcomes. </a:t>
            </a:r>
            <a:endParaRPr lang="en-US"/>
          </a:p>
          <a:p>
            <a:pPr marL="514350" indent="-514350">
              <a:spcBef>
                <a:spcPts val="1800"/>
              </a:spcBef>
              <a:buFont typeface="Arial" panose="020B0604020202020204" pitchFamily="34" charset="0"/>
              <a:buChar char="•"/>
            </a:pPr>
            <a:r>
              <a:rPr lang="en-US" sz="2800">
                <a:latin typeface="Source Sans Pro"/>
                <a:ea typeface="Source Sans Pro"/>
              </a:rPr>
              <a:t>Each indicator in the PSRF will be defined/described, and will have data source, data collection methods, data type, analysis, and responsibilities for data management, are described in the Pandemic Fund Results Framework</a:t>
            </a:r>
            <a:endParaRPr lang="en-US"/>
          </a:p>
          <a:p>
            <a:pPr marL="514350" indent="-514350">
              <a:spcBef>
                <a:spcPts val="1800"/>
              </a:spcBef>
              <a:buFont typeface="Arial" panose="020B0604020202020204" pitchFamily="34" charset="0"/>
              <a:buChar char="•"/>
            </a:pPr>
            <a:r>
              <a:rPr lang="en-US" sz="2800">
                <a:latin typeface="Source Sans Pro"/>
                <a:ea typeface="Source Sans Pro"/>
              </a:rPr>
              <a:t>Examples of project specific indicators are in the annex of the M&amp;E Guidelines</a:t>
            </a:r>
          </a:p>
        </p:txBody>
      </p:sp>
    </p:spTree>
    <p:extLst>
      <p:ext uri="{BB962C8B-B14F-4D97-AF65-F5344CB8AC3E}">
        <p14:creationId xmlns:p14="http://schemas.microsoft.com/office/powerpoint/2010/main" val="924475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B47B4-AD26-71E9-B500-EB2E5A00EBF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7A6EA71-9DCE-86E7-C7F5-BE52AC5DBFF2}"/>
              </a:ext>
            </a:extLst>
          </p:cNvPr>
          <p:cNvSpPr txBox="1"/>
          <p:nvPr/>
        </p:nvSpPr>
        <p:spPr>
          <a:xfrm>
            <a:off x="2197426" y="315193"/>
            <a:ext cx="975242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latin typeface="Source Sans Pro" panose="020B0503030403020204" pitchFamily="34" charset="0"/>
                <a:ea typeface="Source Sans Pro" panose="020B0503030403020204" pitchFamily="34" charset="0"/>
              </a:rPr>
              <a:t>Costed M&amp;E Workplan</a:t>
            </a:r>
          </a:p>
        </p:txBody>
      </p:sp>
      <p:sp>
        <p:nvSpPr>
          <p:cNvPr id="3" name="TextBox 2">
            <a:extLst>
              <a:ext uri="{FF2B5EF4-FFF2-40B4-BE49-F238E27FC236}">
                <a16:creationId xmlns:a16="http://schemas.microsoft.com/office/drawing/2014/main" id="{21EDCA11-DAF0-0AF9-D468-9A7413013F3B}"/>
              </a:ext>
            </a:extLst>
          </p:cNvPr>
          <p:cNvSpPr txBox="1"/>
          <p:nvPr/>
        </p:nvSpPr>
        <p:spPr>
          <a:xfrm>
            <a:off x="2197426" y="894521"/>
            <a:ext cx="9752422"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spcBef>
                <a:spcPts val="1800"/>
              </a:spcBef>
              <a:buFont typeface="Arial" panose="020B0604020202020204" pitchFamily="34" charset="0"/>
              <a:buChar char="•"/>
            </a:pPr>
            <a:r>
              <a:rPr lang="en-US" sz="2800">
                <a:latin typeface="Source Sans Pro"/>
                <a:ea typeface="Source Sans Pro"/>
              </a:rPr>
              <a:t>Proposals should include a Costed M&amp;E workplan with a table that should specify </a:t>
            </a:r>
          </a:p>
          <a:p>
            <a:pPr marL="971550" lvl="1" indent="-514350">
              <a:spcBef>
                <a:spcPts val="1800"/>
              </a:spcBef>
              <a:buFont typeface="Arial" panose="020B0604020202020204" pitchFamily="34" charset="0"/>
              <a:buChar char="•"/>
            </a:pPr>
            <a:r>
              <a:rPr lang="en-US" sz="2800">
                <a:latin typeface="Source Sans Pro"/>
                <a:ea typeface="Source Sans Pro"/>
              </a:rPr>
              <a:t>Key M&amp;E activities e.g. data collection, report writing, dissemination, M&amp;E training/capacity building, etc. </a:t>
            </a:r>
          </a:p>
          <a:p>
            <a:pPr marL="971550" lvl="1" indent="-514350">
              <a:spcBef>
                <a:spcPts val="1800"/>
              </a:spcBef>
              <a:buFont typeface="Arial" panose="020B0604020202020204" pitchFamily="34" charset="0"/>
              <a:buChar char="•"/>
            </a:pPr>
            <a:r>
              <a:rPr lang="en-US" sz="2800">
                <a:latin typeface="Source Sans Pro"/>
                <a:ea typeface="Source Sans Pro"/>
              </a:rPr>
              <a:t>Responsibility for each activity </a:t>
            </a:r>
          </a:p>
          <a:p>
            <a:pPr marL="971550" lvl="1" indent="-514350">
              <a:spcBef>
                <a:spcPts val="1800"/>
              </a:spcBef>
              <a:buFont typeface="Arial" panose="020B0604020202020204" pitchFamily="34" charset="0"/>
              <a:buChar char="•"/>
            </a:pPr>
            <a:r>
              <a:rPr lang="en-US" sz="2800">
                <a:latin typeface="Source Sans Pro"/>
                <a:ea typeface="Source Sans Pro"/>
              </a:rPr>
              <a:t>Implementation timeline e.g. Year 1, 2, 3</a:t>
            </a:r>
          </a:p>
          <a:p>
            <a:pPr marL="971550" lvl="1" indent="-514350">
              <a:spcBef>
                <a:spcPts val="1800"/>
              </a:spcBef>
              <a:buFont typeface="Arial" panose="020B0604020202020204" pitchFamily="34" charset="0"/>
              <a:buChar char="•"/>
            </a:pPr>
            <a:r>
              <a:rPr lang="en-US" sz="2800">
                <a:latin typeface="Source Sans Pro"/>
                <a:ea typeface="Source Sans Pro"/>
              </a:rPr>
              <a:t>Budget by year</a:t>
            </a:r>
          </a:p>
        </p:txBody>
      </p:sp>
    </p:spTree>
    <p:extLst>
      <p:ext uri="{BB962C8B-B14F-4D97-AF65-F5344CB8AC3E}">
        <p14:creationId xmlns:p14="http://schemas.microsoft.com/office/powerpoint/2010/main" val="1872340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F1798-5511-BE81-0E54-71A2CB373C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AB797B-63A8-8ED2-8D7D-93BE483A028E}"/>
              </a:ext>
            </a:extLst>
          </p:cNvPr>
          <p:cNvSpPr>
            <a:spLocks noGrp="1"/>
          </p:cNvSpPr>
          <p:nvPr>
            <p:ph type="title"/>
          </p:nvPr>
        </p:nvSpPr>
        <p:spPr/>
        <p:txBody>
          <a:bodyPr/>
          <a:lstStyle/>
          <a:p>
            <a:r>
              <a:rPr lang="en-US">
                <a:latin typeface="Source Sans Pro Bold"/>
                <a:ea typeface="Source Sans Pro Bold"/>
              </a:rPr>
              <a:t>Scoring &amp; Weighting Methodology</a:t>
            </a:r>
            <a:endParaRPr lang="en-US"/>
          </a:p>
        </p:txBody>
      </p:sp>
      <p:sp>
        <p:nvSpPr>
          <p:cNvPr id="4" name="Text Placeholder 3">
            <a:extLst>
              <a:ext uri="{FF2B5EF4-FFF2-40B4-BE49-F238E27FC236}">
                <a16:creationId xmlns:a16="http://schemas.microsoft.com/office/drawing/2014/main" id="{1C6D6805-B480-766E-FCB9-6B340B95D4E0}"/>
              </a:ext>
            </a:extLst>
          </p:cNvPr>
          <p:cNvSpPr>
            <a:spLocks noGrp="1"/>
          </p:cNvSpPr>
          <p:nvPr>
            <p:ph type="body" idx="10"/>
          </p:nvPr>
        </p:nvSpPr>
        <p:spPr/>
        <p:txBody>
          <a:bodyPr vert="horz" lIns="91440" tIns="45720" rIns="91440" bIns="45720" rtlCol="0" anchor="t">
            <a:normAutofit fontScale="92500" lnSpcReduction="10000"/>
          </a:bodyPr>
          <a:lstStyle/>
          <a:p>
            <a:r>
              <a:rPr lang="en-US">
                <a:latin typeface="Source Sans Pro Bold"/>
                <a:ea typeface="Source Sans Pro Bold"/>
              </a:rPr>
              <a:t>04</a:t>
            </a:r>
            <a:endParaRPr lang="en-US"/>
          </a:p>
        </p:txBody>
      </p:sp>
    </p:spTree>
    <p:extLst>
      <p:ext uri="{BB962C8B-B14F-4D97-AF65-F5344CB8AC3E}">
        <p14:creationId xmlns:p14="http://schemas.microsoft.com/office/powerpoint/2010/main" val="3884017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E8CD9-C24D-5C99-BD5A-4E275E15DC6E}"/>
              </a:ext>
            </a:extLst>
          </p:cNvPr>
          <p:cNvSpPr>
            <a:spLocks noGrp="1"/>
          </p:cNvSpPr>
          <p:nvPr>
            <p:ph type="title"/>
          </p:nvPr>
        </p:nvSpPr>
        <p:spPr>
          <a:xfrm>
            <a:off x="2003079" y="408653"/>
            <a:ext cx="10187310" cy="827088"/>
          </a:xfrm>
        </p:spPr>
        <p:txBody>
          <a:bodyPr>
            <a:normAutofit/>
          </a:bodyPr>
          <a:lstStyle/>
          <a:p>
            <a:r>
              <a:rPr lang="en-US"/>
              <a:t>Scoring and Weighting Methodology</a:t>
            </a:r>
          </a:p>
        </p:txBody>
      </p:sp>
      <p:sp>
        <p:nvSpPr>
          <p:cNvPr id="3" name="Content Placeholder 2">
            <a:extLst>
              <a:ext uri="{FF2B5EF4-FFF2-40B4-BE49-F238E27FC236}">
                <a16:creationId xmlns:a16="http://schemas.microsoft.com/office/drawing/2014/main" id="{07CEF37C-7D20-9965-11CC-7D671DA904A3}"/>
              </a:ext>
            </a:extLst>
          </p:cNvPr>
          <p:cNvSpPr>
            <a:spLocks noGrp="1"/>
          </p:cNvSpPr>
          <p:nvPr>
            <p:ph idx="1"/>
          </p:nvPr>
        </p:nvSpPr>
        <p:spPr>
          <a:xfrm>
            <a:off x="8920849" y="3767390"/>
            <a:ext cx="3110947" cy="2597301"/>
          </a:xfrm>
        </p:spPr>
        <p:txBody>
          <a:bodyPr vert="horz" lIns="91440" tIns="45720" rIns="91440" bIns="45720" rtlCol="0" anchor="t">
            <a:normAutofit/>
          </a:bodyPr>
          <a:lstStyle/>
          <a:p>
            <a:pPr marL="0" indent="0" algn="ctr">
              <a:buNone/>
            </a:pPr>
            <a:r>
              <a:rPr lang="en-US">
                <a:latin typeface="Source Sans Pro"/>
                <a:ea typeface="Source Sans Pro"/>
              </a:rPr>
              <a:t>Sets the quality threshold per section </a:t>
            </a:r>
            <a:r>
              <a:rPr lang="en-US" b="1">
                <a:latin typeface="Source Sans Pro"/>
                <a:ea typeface="Source Sans Pro"/>
              </a:rPr>
              <a:t>and </a:t>
            </a:r>
            <a:r>
              <a:rPr lang="en-US">
                <a:latin typeface="Source Sans Pro"/>
                <a:ea typeface="Source Sans Pro"/>
              </a:rPr>
              <a:t>as an average for the whole application in order to be recommended by the TAP.</a:t>
            </a:r>
            <a:endParaRPr lang="en-US"/>
          </a:p>
        </p:txBody>
      </p:sp>
      <p:pic>
        <p:nvPicPr>
          <p:cNvPr id="4" name="Graphic 3" descr="List outline">
            <a:extLst>
              <a:ext uri="{FF2B5EF4-FFF2-40B4-BE49-F238E27FC236}">
                <a16:creationId xmlns:a16="http://schemas.microsoft.com/office/drawing/2014/main" id="{B1A43BDD-AB9C-58BD-C3DE-D9F46C50ED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12700" y="2061021"/>
            <a:ext cx="1611085" cy="1620610"/>
          </a:xfrm>
          <a:prstGeom prst="rect">
            <a:avLst/>
          </a:prstGeom>
        </p:spPr>
      </p:pic>
      <p:pic>
        <p:nvPicPr>
          <p:cNvPr id="6" name="Graphic 5" descr="Weights Uneven with solid fill">
            <a:extLst>
              <a:ext uri="{FF2B5EF4-FFF2-40B4-BE49-F238E27FC236}">
                <a16:creationId xmlns:a16="http://schemas.microsoft.com/office/drawing/2014/main" id="{6BADC1CA-14E3-B2AA-1A49-D1B29A43AF0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26347" y="1979763"/>
            <a:ext cx="1604512" cy="1719531"/>
          </a:xfrm>
          <a:prstGeom prst="rect">
            <a:avLst/>
          </a:prstGeom>
        </p:spPr>
      </p:pic>
      <p:sp>
        <p:nvSpPr>
          <p:cNvPr id="7" name="TextBox 6">
            <a:extLst>
              <a:ext uri="{FF2B5EF4-FFF2-40B4-BE49-F238E27FC236}">
                <a16:creationId xmlns:a16="http://schemas.microsoft.com/office/drawing/2014/main" id="{ED80AF54-0B6F-B839-0884-42FECFD019BA}"/>
              </a:ext>
            </a:extLst>
          </p:cNvPr>
          <p:cNvSpPr txBox="1"/>
          <p:nvPr/>
        </p:nvSpPr>
        <p:spPr>
          <a:xfrm>
            <a:off x="1748287" y="3761117"/>
            <a:ext cx="295886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latin typeface="Source Sans Pro"/>
              </a:rPr>
              <a:t>Provides the technical criteria to be used by the </a:t>
            </a:r>
            <a:r>
              <a:rPr lang="en-US" sz="2400" b="1">
                <a:latin typeface="Source Sans Pro"/>
              </a:rPr>
              <a:t>Technical Advisory Panel (TAP)</a:t>
            </a:r>
            <a:r>
              <a:rPr lang="en-US" sz="2400">
                <a:latin typeface="Source Sans Pro"/>
              </a:rPr>
              <a:t> to score the applications.</a:t>
            </a:r>
            <a:endParaRPr lang="en-US"/>
          </a:p>
        </p:txBody>
      </p:sp>
      <p:sp>
        <p:nvSpPr>
          <p:cNvPr id="8" name="TextBox 7">
            <a:extLst>
              <a:ext uri="{FF2B5EF4-FFF2-40B4-BE49-F238E27FC236}">
                <a16:creationId xmlns:a16="http://schemas.microsoft.com/office/drawing/2014/main" id="{729AB471-D214-EA7C-15B7-2B5E9788F8E3}"/>
              </a:ext>
            </a:extLst>
          </p:cNvPr>
          <p:cNvSpPr txBox="1"/>
          <p:nvPr/>
        </p:nvSpPr>
        <p:spPr>
          <a:xfrm>
            <a:off x="5313872" y="3761117"/>
            <a:ext cx="2843841"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latin typeface="Source Sans Pro"/>
              </a:rPr>
              <a:t>Provides the weights for each section that will determine the total weighted percentage of an application.</a:t>
            </a:r>
            <a:endParaRPr lang="en-US"/>
          </a:p>
        </p:txBody>
      </p:sp>
      <p:pic>
        <p:nvPicPr>
          <p:cNvPr id="9" name="Graphic 8" descr="Good Inventory with solid fill">
            <a:extLst>
              <a:ext uri="{FF2B5EF4-FFF2-40B4-BE49-F238E27FC236}">
                <a16:creationId xmlns:a16="http://schemas.microsoft.com/office/drawing/2014/main" id="{AFC2B4DE-9293-9424-EB2C-D850AC8E7DB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15500" y="2019300"/>
            <a:ext cx="1524000" cy="1714500"/>
          </a:xfrm>
          <a:prstGeom prst="rect">
            <a:avLst/>
          </a:prstGeom>
        </p:spPr>
      </p:pic>
    </p:spTree>
    <p:extLst>
      <p:ext uri="{BB962C8B-B14F-4D97-AF65-F5344CB8AC3E}">
        <p14:creationId xmlns:p14="http://schemas.microsoft.com/office/powerpoint/2010/main" val="3849516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11484-BF46-53FB-D623-44FFA2B9CB12}"/>
              </a:ext>
            </a:extLst>
          </p:cNvPr>
          <p:cNvSpPr>
            <a:spLocks noGrp="1"/>
          </p:cNvSpPr>
          <p:nvPr>
            <p:ph type="title"/>
          </p:nvPr>
        </p:nvSpPr>
        <p:spPr/>
        <p:txBody>
          <a:bodyPr/>
          <a:lstStyle/>
          <a:p>
            <a:r>
              <a:rPr lang="en-US"/>
              <a:t>Scoring </a:t>
            </a:r>
          </a:p>
        </p:txBody>
      </p:sp>
      <p:sp>
        <p:nvSpPr>
          <p:cNvPr id="3" name="Content Placeholder 2">
            <a:extLst>
              <a:ext uri="{FF2B5EF4-FFF2-40B4-BE49-F238E27FC236}">
                <a16:creationId xmlns:a16="http://schemas.microsoft.com/office/drawing/2014/main" id="{C1082458-B933-F53D-36D1-6AD85B1D058A}"/>
              </a:ext>
            </a:extLst>
          </p:cNvPr>
          <p:cNvSpPr>
            <a:spLocks noGrp="1"/>
          </p:cNvSpPr>
          <p:nvPr>
            <p:ph idx="1"/>
          </p:nvPr>
        </p:nvSpPr>
        <p:spPr/>
        <p:txBody>
          <a:bodyPr vert="horz" lIns="91440" tIns="45720" rIns="91440" bIns="45720" rtlCol="0" anchor="t">
            <a:normAutofit/>
          </a:bodyPr>
          <a:lstStyle/>
          <a:p>
            <a:r>
              <a:rPr lang="en-US">
                <a:latin typeface="Source Sans Pro"/>
                <a:ea typeface="Source Sans Pro"/>
              </a:rPr>
              <a:t>Criteria are numerically aligned with the questions in the application template.</a:t>
            </a:r>
          </a:p>
          <a:p>
            <a:r>
              <a:rPr lang="en-US">
                <a:latin typeface="Source Sans Pro"/>
                <a:ea typeface="Source Sans Pro"/>
              </a:rPr>
              <a:t>Each question includes 4-5 possible responses. The scoring descriptions are consistent (to the extent possible):</a:t>
            </a:r>
          </a:p>
          <a:p>
            <a:pPr lvl="1"/>
            <a:r>
              <a:rPr lang="en-US">
                <a:latin typeface="Source Sans Pro"/>
                <a:ea typeface="Source Sans Pro"/>
              </a:rPr>
              <a:t>Clear description</a:t>
            </a:r>
          </a:p>
          <a:p>
            <a:pPr lvl="1"/>
            <a:r>
              <a:rPr lang="en-US">
                <a:latin typeface="Source Sans Pro"/>
                <a:ea typeface="Source Sans Pro"/>
              </a:rPr>
              <a:t>Moderate description</a:t>
            </a:r>
          </a:p>
          <a:p>
            <a:pPr lvl="1"/>
            <a:r>
              <a:rPr lang="en-US">
                <a:latin typeface="Source Sans Pro"/>
                <a:ea typeface="Source Sans Pro"/>
              </a:rPr>
              <a:t>Limited description</a:t>
            </a:r>
          </a:p>
          <a:p>
            <a:pPr lvl="1"/>
            <a:r>
              <a:rPr lang="en-US">
                <a:latin typeface="Source Sans Pro"/>
                <a:ea typeface="Source Sans Pro"/>
              </a:rPr>
              <a:t>No description</a:t>
            </a:r>
          </a:p>
          <a:p>
            <a:r>
              <a:rPr lang="en-US">
                <a:latin typeface="Source Sans Pro"/>
                <a:ea typeface="Source Sans Pro"/>
              </a:rPr>
              <a:t>A score will be assigned to each response, and the sum will constitute the total score for each application.</a:t>
            </a:r>
          </a:p>
        </p:txBody>
      </p:sp>
    </p:spTree>
    <p:extLst>
      <p:ext uri="{BB962C8B-B14F-4D97-AF65-F5344CB8AC3E}">
        <p14:creationId xmlns:p14="http://schemas.microsoft.com/office/powerpoint/2010/main" val="2816536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AB82F-331D-1916-D381-247473395701}"/>
              </a:ext>
            </a:extLst>
          </p:cNvPr>
          <p:cNvSpPr>
            <a:spLocks noGrp="1"/>
          </p:cNvSpPr>
          <p:nvPr>
            <p:ph type="title"/>
          </p:nvPr>
        </p:nvSpPr>
        <p:spPr>
          <a:xfrm>
            <a:off x="2146853" y="408653"/>
            <a:ext cx="7573715" cy="827088"/>
          </a:xfrm>
        </p:spPr>
        <p:txBody>
          <a:bodyPr anchor="ctr">
            <a:normAutofit/>
          </a:bodyPr>
          <a:lstStyle/>
          <a:p>
            <a:r>
              <a:rPr lang="en-US"/>
              <a:t>Weighting</a:t>
            </a:r>
          </a:p>
        </p:txBody>
      </p:sp>
      <p:graphicFrame>
        <p:nvGraphicFramePr>
          <p:cNvPr id="11" name="Table 10">
            <a:extLst>
              <a:ext uri="{FF2B5EF4-FFF2-40B4-BE49-F238E27FC236}">
                <a16:creationId xmlns:a16="http://schemas.microsoft.com/office/drawing/2014/main" id="{7AEAC873-41FD-6BCE-5CC0-722BD5B4B092}"/>
              </a:ext>
            </a:extLst>
          </p:cNvPr>
          <p:cNvGraphicFramePr>
            <a:graphicFrameLocks noGrp="1"/>
          </p:cNvGraphicFramePr>
          <p:nvPr/>
        </p:nvGraphicFramePr>
        <p:xfrm>
          <a:off x="2167128" y="1749053"/>
          <a:ext cx="9130882" cy="4635843"/>
        </p:xfrm>
        <a:graphic>
          <a:graphicData uri="http://schemas.openxmlformats.org/drawingml/2006/table">
            <a:tbl>
              <a:tblPr firstRow="1" firstCol="1" bandRow="1">
                <a:tableStyleId>{9D7B26C5-4107-4FEC-AEDC-1716B250A1EF}</a:tableStyleId>
              </a:tblPr>
              <a:tblGrid>
                <a:gridCol w="541470">
                  <a:extLst>
                    <a:ext uri="{9D8B030D-6E8A-4147-A177-3AD203B41FA5}">
                      <a16:colId xmlns:a16="http://schemas.microsoft.com/office/drawing/2014/main" val="2736526743"/>
                    </a:ext>
                  </a:extLst>
                </a:gridCol>
                <a:gridCol w="7112058">
                  <a:extLst>
                    <a:ext uri="{9D8B030D-6E8A-4147-A177-3AD203B41FA5}">
                      <a16:colId xmlns:a16="http://schemas.microsoft.com/office/drawing/2014/main" val="1315556524"/>
                    </a:ext>
                  </a:extLst>
                </a:gridCol>
                <a:gridCol w="1477354">
                  <a:extLst>
                    <a:ext uri="{9D8B030D-6E8A-4147-A177-3AD203B41FA5}">
                      <a16:colId xmlns:a16="http://schemas.microsoft.com/office/drawing/2014/main" val="2526322711"/>
                    </a:ext>
                  </a:extLst>
                </a:gridCol>
              </a:tblGrid>
              <a:tr h="701539">
                <a:tc gridSpan="2">
                  <a:txBody>
                    <a:bodyPr/>
                    <a:lstStyle/>
                    <a:p>
                      <a:pPr marL="0" marR="0" algn="l" fontAlgn="base">
                        <a:buNone/>
                      </a:pPr>
                      <a:r>
                        <a:rPr lang="en-US" sz="2200" b="1" u="none" strike="noStrike">
                          <a:solidFill>
                            <a:srgbClr val="000000"/>
                          </a:solidFill>
                          <a:effectLst/>
                        </a:rPr>
                        <a:t>Section</a:t>
                      </a:r>
                      <a:endParaRPr lang="en-US" sz="3300" b="0" i="0" u="none" strike="noStrike">
                        <a:effectLst/>
                        <a:latin typeface="Arial" panose="020B0604020202020204" pitchFamily="34" charset="0"/>
                      </a:endParaRPr>
                    </a:p>
                  </a:txBody>
                  <a:tcPr marL="125293" marR="125293" marT="17402" marB="0"/>
                </a:tc>
                <a:tc hMerge="1">
                  <a:txBody>
                    <a:bodyPr/>
                    <a:lstStyle/>
                    <a:p>
                      <a:endParaRPr/>
                    </a:p>
                  </a:txBody>
                  <a:tcPr marL="125293" marR="125293" marT="17402" marB="0"/>
                </a:tc>
                <a:tc>
                  <a:txBody>
                    <a:bodyPr/>
                    <a:lstStyle/>
                    <a:p>
                      <a:pPr marL="0" marR="0" algn="l" fontAlgn="base">
                        <a:buNone/>
                      </a:pPr>
                      <a:r>
                        <a:rPr lang="en-US" sz="2200" b="1" u="none" strike="noStrike">
                          <a:solidFill>
                            <a:srgbClr val="000000"/>
                          </a:solidFill>
                          <a:effectLst/>
                        </a:rPr>
                        <a:t>% of Total Score</a:t>
                      </a:r>
                      <a:endParaRPr lang="en-US" sz="3300" b="0" i="0" u="none" strike="noStrike">
                        <a:effectLst/>
                        <a:latin typeface="Arial" panose="020B0604020202020204" pitchFamily="34" charset="0"/>
                      </a:endParaRPr>
                    </a:p>
                  </a:txBody>
                  <a:tcPr marL="125293" marR="125293" marT="17402" marB="0"/>
                </a:tc>
                <a:extLst>
                  <a:ext uri="{0D108BD9-81ED-4DB2-BD59-A6C34878D82A}">
                    <a16:rowId xmlns:a16="http://schemas.microsoft.com/office/drawing/2014/main" val="2777898392"/>
                  </a:ext>
                </a:extLst>
              </a:tr>
              <a:tr h="972451">
                <a:tc>
                  <a:txBody>
                    <a:bodyPr/>
                    <a:lstStyle/>
                    <a:p>
                      <a:pPr marL="0" marR="0" indent="0" algn="l" fontAlgn="base">
                        <a:buClrTx/>
                        <a:buSzPts val="1200"/>
                        <a:buFont typeface="+mj-lt"/>
                        <a:buNone/>
                      </a:pPr>
                      <a:r>
                        <a:rPr lang="en-US" sz="2200" b="0" i="0" u="none" strike="noStrike">
                          <a:effectLst/>
                          <a:latin typeface="Arial" panose="020B0604020202020204" pitchFamily="34" charset="0"/>
                        </a:rPr>
                        <a:t>A</a:t>
                      </a:r>
                    </a:p>
                  </a:txBody>
                  <a:tcPr marL="125293" marR="125293" marT="17402" marB="0"/>
                </a:tc>
                <a:tc>
                  <a:txBody>
                    <a:bodyPr/>
                    <a:lstStyle/>
                    <a:p>
                      <a:pPr marL="0" marR="0" indent="0" algn="l" fontAlgn="base">
                        <a:buClrTx/>
                        <a:buSzPts val="1200"/>
                        <a:buFont typeface="+mj-lt"/>
                        <a:buNone/>
                      </a:pPr>
                      <a:r>
                        <a:rPr lang="en-US" sz="2200" b="0" u="none" strike="noStrike">
                          <a:effectLst/>
                        </a:rPr>
                        <a:t>Scope and objectives of the proposal, targeted Core Capacities, key activities and expected outcomes, and Theory of Change</a:t>
                      </a:r>
                      <a:endParaRPr lang="en-US" sz="2200" b="0" i="0" u="none" strike="noStrike">
                        <a:effectLst/>
                        <a:latin typeface="Arial" panose="020B0604020202020204" pitchFamily="34" charset="0"/>
                      </a:endParaRPr>
                    </a:p>
                  </a:txBody>
                  <a:tcPr marL="125293" marR="125293" marT="17402" marB="0"/>
                </a:tc>
                <a:tc>
                  <a:txBody>
                    <a:bodyPr/>
                    <a:lstStyle/>
                    <a:p>
                      <a:pPr marL="0" marR="0" algn="l" fontAlgn="base">
                        <a:buNone/>
                      </a:pPr>
                      <a:r>
                        <a:rPr lang="en-US" sz="2200" b="0" u="none" strike="noStrike">
                          <a:effectLst/>
                        </a:rPr>
                        <a:t>25</a:t>
                      </a:r>
                      <a:endParaRPr lang="en-US" sz="3300" b="0" i="0" u="none" strike="noStrike">
                        <a:effectLst/>
                        <a:latin typeface="Arial" panose="020B0604020202020204" pitchFamily="34" charset="0"/>
                      </a:endParaRPr>
                    </a:p>
                  </a:txBody>
                  <a:tcPr marL="125293" marR="125293" marT="17402" marB="0"/>
                </a:tc>
                <a:extLst>
                  <a:ext uri="{0D108BD9-81ED-4DB2-BD59-A6C34878D82A}">
                    <a16:rowId xmlns:a16="http://schemas.microsoft.com/office/drawing/2014/main" val="215494336"/>
                  </a:ext>
                </a:extLst>
              </a:tr>
              <a:tr h="653813">
                <a:tc>
                  <a:txBody>
                    <a:bodyPr/>
                    <a:lstStyle/>
                    <a:p>
                      <a:pPr marL="0" marR="0" indent="0" algn="l" fontAlgn="base">
                        <a:buClrTx/>
                        <a:buSzPts val="1200"/>
                        <a:buFont typeface="+mj-lt"/>
                        <a:buNone/>
                      </a:pPr>
                      <a:r>
                        <a:rPr lang="en-US" sz="2200" b="0" i="0" u="none" strike="noStrike">
                          <a:effectLst/>
                          <a:latin typeface="Arial" panose="020B0604020202020204" pitchFamily="34" charset="0"/>
                        </a:rPr>
                        <a:t>B</a:t>
                      </a:r>
                    </a:p>
                  </a:txBody>
                  <a:tcPr marL="125293" marR="125293" marT="17402" marB="0"/>
                </a:tc>
                <a:tc>
                  <a:txBody>
                    <a:bodyPr/>
                    <a:lstStyle/>
                    <a:p>
                      <a:pPr marL="0" marR="0" indent="0" algn="l" fontAlgn="base">
                        <a:buClrTx/>
                        <a:buSzPts val="1200"/>
                        <a:buFont typeface="+mj-lt"/>
                        <a:buNone/>
                      </a:pPr>
                      <a:r>
                        <a:rPr lang="en-US" sz="2200" b="0" u="none" strike="noStrike">
                          <a:effectLst/>
                        </a:rPr>
                        <a:t>Context, demonstrated needs and alignment with national/regional priorities</a:t>
                      </a:r>
                      <a:endParaRPr lang="en-US" sz="2200" b="0" i="0" u="none" strike="noStrike">
                        <a:effectLst/>
                        <a:latin typeface="Arial" panose="020B0604020202020204" pitchFamily="34" charset="0"/>
                      </a:endParaRPr>
                    </a:p>
                  </a:txBody>
                  <a:tcPr marL="125293" marR="125293" marT="17402" marB="0"/>
                </a:tc>
                <a:tc>
                  <a:txBody>
                    <a:bodyPr/>
                    <a:lstStyle/>
                    <a:p>
                      <a:pPr marL="0" marR="0" algn="l" fontAlgn="base">
                        <a:buNone/>
                      </a:pPr>
                      <a:r>
                        <a:rPr lang="en-US" sz="2200" b="0" u="none" strike="noStrike">
                          <a:effectLst/>
                        </a:rPr>
                        <a:t>25</a:t>
                      </a:r>
                      <a:endParaRPr lang="en-US" sz="3300" b="0" i="0" u="none" strike="noStrike">
                        <a:effectLst/>
                        <a:latin typeface="Arial" panose="020B0604020202020204" pitchFamily="34" charset="0"/>
                      </a:endParaRPr>
                    </a:p>
                  </a:txBody>
                  <a:tcPr marL="125293" marR="125293" marT="17402" marB="0"/>
                </a:tc>
                <a:extLst>
                  <a:ext uri="{0D108BD9-81ED-4DB2-BD59-A6C34878D82A}">
                    <a16:rowId xmlns:a16="http://schemas.microsoft.com/office/drawing/2014/main" val="4088874414"/>
                  </a:ext>
                </a:extLst>
              </a:tr>
              <a:tr h="610002">
                <a:tc>
                  <a:txBody>
                    <a:bodyPr/>
                    <a:lstStyle/>
                    <a:p>
                      <a:pPr marL="0" marR="0" indent="0" algn="l" fontAlgn="base">
                        <a:buClrTx/>
                        <a:buSzPts val="1200"/>
                        <a:buFont typeface="+mj-lt"/>
                        <a:buNone/>
                      </a:pPr>
                      <a:r>
                        <a:rPr lang="en-US" sz="2200" b="0" i="0" u="none" strike="noStrike">
                          <a:effectLst/>
                          <a:latin typeface="Arial" panose="020B0604020202020204" pitchFamily="34" charset="0"/>
                        </a:rPr>
                        <a:t>C</a:t>
                      </a:r>
                    </a:p>
                  </a:txBody>
                  <a:tcPr marL="125293" marR="125293" marT="17402" marB="0"/>
                </a:tc>
                <a:tc>
                  <a:txBody>
                    <a:bodyPr/>
                    <a:lstStyle/>
                    <a:p>
                      <a:pPr marL="0" marR="0" indent="0" algn="l" fontAlgn="base">
                        <a:buClrTx/>
                        <a:buSzPts val="1200"/>
                        <a:buFont typeface="+mj-lt"/>
                        <a:buNone/>
                      </a:pPr>
                      <a:r>
                        <a:rPr lang="en-US" sz="2200" b="0" u="none" strike="noStrike">
                          <a:effectLst/>
                        </a:rPr>
                        <a:t>Co-financing, Co-investment, and overall available funding</a:t>
                      </a:r>
                      <a:endParaRPr lang="en-US" sz="2200" b="0" i="0" u="none" strike="noStrike">
                        <a:effectLst/>
                        <a:latin typeface="Arial" panose="020B0604020202020204" pitchFamily="34" charset="0"/>
                      </a:endParaRPr>
                    </a:p>
                  </a:txBody>
                  <a:tcPr marL="125293" marR="125293" marT="17402" marB="0"/>
                </a:tc>
                <a:tc>
                  <a:txBody>
                    <a:bodyPr/>
                    <a:lstStyle/>
                    <a:p>
                      <a:pPr marL="0" marR="0" algn="l" fontAlgn="base">
                        <a:buNone/>
                      </a:pPr>
                      <a:r>
                        <a:rPr lang="en-US" sz="2200" b="0" u="none" strike="noStrike">
                          <a:effectLst/>
                        </a:rPr>
                        <a:t>15</a:t>
                      </a:r>
                      <a:endParaRPr lang="en-US" sz="3300" b="0" i="0" u="none" strike="noStrike">
                        <a:effectLst/>
                        <a:latin typeface="Arial" panose="020B0604020202020204" pitchFamily="34" charset="0"/>
                      </a:endParaRPr>
                    </a:p>
                  </a:txBody>
                  <a:tcPr marL="125293" marR="125293" marT="17402" marB="0"/>
                </a:tc>
                <a:extLst>
                  <a:ext uri="{0D108BD9-81ED-4DB2-BD59-A6C34878D82A}">
                    <a16:rowId xmlns:a16="http://schemas.microsoft.com/office/drawing/2014/main" val="1615405627"/>
                  </a:ext>
                </a:extLst>
              </a:tr>
              <a:tr h="653813">
                <a:tc>
                  <a:txBody>
                    <a:bodyPr/>
                    <a:lstStyle/>
                    <a:p>
                      <a:pPr marL="0" marR="0" indent="0" algn="l" fontAlgn="base">
                        <a:buClrTx/>
                        <a:buSzPts val="1200"/>
                        <a:buFont typeface="+mj-lt"/>
                        <a:buNone/>
                      </a:pPr>
                      <a:r>
                        <a:rPr lang="en-US" sz="2200" b="0" i="0" u="none" strike="noStrike">
                          <a:effectLst/>
                          <a:latin typeface="Arial" panose="020B0604020202020204" pitchFamily="34" charset="0"/>
                        </a:rPr>
                        <a:t>D</a:t>
                      </a:r>
                    </a:p>
                  </a:txBody>
                  <a:tcPr marL="125293" marR="125293" marT="17402" marB="0"/>
                </a:tc>
                <a:tc>
                  <a:txBody>
                    <a:bodyPr/>
                    <a:lstStyle/>
                    <a:p>
                      <a:pPr marL="0" marR="0" indent="0" algn="l" fontAlgn="base">
                        <a:buClrTx/>
                        <a:buSzPts val="1200"/>
                        <a:buFont typeface="+mj-lt"/>
                        <a:buNone/>
                      </a:pPr>
                      <a:r>
                        <a:rPr lang="en-US" sz="2200" b="0" u="none" strike="noStrike">
                          <a:effectLst/>
                        </a:rPr>
                        <a:t>Ownership, Commitment, Coordination, Collaboration, and Co-creation</a:t>
                      </a:r>
                      <a:endParaRPr lang="en-US" sz="2200" b="0" i="0" u="none" strike="noStrike">
                        <a:effectLst/>
                        <a:latin typeface="Arial" panose="020B0604020202020204" pitchFamily="34" charset="0"/>
                      </a:endParaRPr>
                    </a:p>
                  </a:txBody>
                  <a:tcPr marL="125293" marR="125293" marT="17402" marB="0"/>
                </a:tc>
                <a:tc>
                  <a:txBody>
                    <a:bodyPr/>
                    <a:lstStyle/>
                    <a:p>
                      <a:pPr marL="0" marR="0" algn="l" fontAlgn="base">
                        <a:buNone/>
                      </a:pPr>
                      <a:r>
                        <a:rPr lang="en-US" sz="2200" b="0" u="none" strike="noStrike">
                          <a:effectLst/>
                        </a:rPr>
                        <a:t>15</a:t>
                      </a:r>
                      <a:endParaRPr lang="en-US" sz="3300" b="0" i="0" u="none" strike="noStrike">
                        <a:effectLst/>
                        <a:latin typeface="Arial" panose="020B0604020202020204" pitchFamily="34" charset="0"/>
                      </a:endParaRPr>
                    </a:p>
                  </a:txBody>
                  <a:tcPr marL="125293" marR="125293" marT="17402" marB="0"/>
                </a:tc>
                <a:extLst>
                  <a:ext uri="{0D108BD9-81ED-4DB2-BD59-A6C34878D82A}">
                    <a16:rowId xmlns:a16="http://schemas.microsoft.com/office/drawing/2014/main" val="3097420100"/>
                  </a:ext>
                </a:extLst>
              </a:tr>
              <a:tr h="343270">
                <a:tc>
                  <a:txBody>
                    <a:bodyPr/>
                    <a:lstStyle/>
                    <a:p>
                      <a:pPr marL="0" marR="0" indent="0" algn="l" fontAlgn="base">
                        <a:buClrTx/>
                        <a:buSzPts val="1200"/>
                        <a:buFont typeface="+mj-lt"/>
                        <a:buNone/>
                      </a:pPr>
                      <a:r>
                        <a:rPr lang="en-US" sz="2200" b="0" i="0" u="none" strike="noStrike">
                          <a:effectLst/>
                          <a:latin typeface="Arial" panose="020B0604020202020204" pitchFamily="34" charset="0"/>
                        </a:rPr>
                        <a:t>E</a:t>
                      </a:r>
                    </a:p>
                  </a:txBody>
                  <a:tcPr marL="125293" marR="125293" marT="17402" marB="0"/>
                </a:tc>
                <a:tc>
                  <a:txBody>
                    <a:bodyPr/>
                    <a:lstStyle/>
                    <a:p>
                      <a:pPr marL="0" marR="0" indent="0" algn="l" fontAlgn="base">
                        <a:buClrTx/>
                        <a:buSzPts val="1200"/>
                        <a:buFont typeface="+mj-lt"/>
                        <a:buNone/>
                      </a:pPr>
                      <a:r>
                        <a:rPr lang="en-US" sz="2200" b="0" u="none" strike="noStrike">
                          <a:effectLst/>
                        </a:rPr>
                        <a:t>Implementation and M&amp;E</a:t>
                      </a:r>
                      <a:endParaRPr lang="en-US" sz="2200" b="0" i="0" u="none" strike="noStrike">
                        <a:effectLst/>
                        <a:latin typeface="Arial" panose="020B0604020202020204" pitchFamily="34" charset="0"/>
                      </a:endParaRPr>
                    </a:p>
                  </a:txBody>
                  <a:tcPr marL="125293" marR="125293" marT="17402" marB="0"/>
                </a:tc>
                <a:tc>
                  <a:txBody>
                    <a:bodyPr/>
                    <a:lstStyle/>
                    <a:p>
                      <a:pPr marL="0" marR="0" algn="l" fontAlgn="base">
                        <a:buNone/>
                      </a:pPr>
                      <a:r>
                        <a:rPr lang="en-US" sz="2200" b="0" u="none" strike="noStrike">
                          <a:effectLst/>
                        </a:rPr>
                        <a:t>20</a:t>
                      </a:r>
                      <a:endParaRPr lang="en-US" sz="3300" b="0" i="0" u="none" strike="noStrike">
                        <a:effectLst/>
                        <a:latin typeface="Arial" panose="020B0604020202020204" pitchFamily="34" charset="0"/>
                      </a:endParaRPr>
                    </a:p>
                  </a:txBody>
                  <a:tcPr marL="125293" marR="125293" marT="17402" marB="0"/>
                </a:tc>
                <a:extLst>
                  <a:ext uri="{0D108BD9-81ED-4DB2-BD59-A6C34878D82A}">
                    <a16:rowId xmlns:a16="http://schemas.microsoft.com/office/drawing/2014/main" val="2773834306"/>
                  </a:ext>
                </a:extLst>
              </a:tr>
              <a:tr h="494494">
                <a:tc gridSpan="2">
                  <a:txBody>
                    <a:bodyPr/>
                    <a:lstStyle/>
                    <a:p>
                      <a:pPr marL="0" marR="0" algn="l" fontAlgn="base">
                        <a:buNone/>
                      </a:pPr>
                      <a:r>
                        <a:rPr lang="en-US" sz="2200" b="1" u="none" strike="noStrike">
                          <a:solidFill>
                            <a:srgbClr val="000000"/>
                          </a:solidFill>
                          <a:effectLst/>
                        </a:rPr>
                        <a:t>TOTAL</a:t>
                      </a:r>
                      <a:endParaRPr lang="en-US" sz="3300" b="0" i="0" u="none" strike="noStrike">
                        <a:effectLst/>
                        <a:latin typeface="Arial" panose="020B0604020202020204" pitchFamily="34" charset="0"/>
                      </a:endParaRPr>
                    </a:p>
                  </a:txBody>
                  <a:tcPr marL="125293" marR="125293" marT="17402" marB="0"/>
                </a:tc>
                <a:tc hMerge="1">
                  <a:txBody>
                    <a:bodyPr/>
                    <a:lstStyle/>
                    <a:p>
                      <a:endParaRPr/>
                    </a:p>
                  </a:txBody>
                  <a:tcPr marL="125293" marR="125293" marT="17402" marB="0"/>
                </a:tc>
                <a:tc>
                  <a:txBody>
                    <a:bodyPr/>
                    <a:lstStyle/>
                    <a:p>
                      <a:pPr marL="0" marR="0" algn="l" fontAlgn="base">
                        <a:buNone/>
                      </a:pPr>
                      <a:r>
                        <a:rPr lang="en-US" sz="2200" b="0" u="none" strike="noStrike">
                          <a:effectLst/>
                        </a:rPr>
                        <a:t>100%</a:t>
                      </a:r>
                      <a:endParaRPr lang="en-US" sz="3300" b="0" i="0" u="none" strike="noStrike">
                        <a:effectLst/>
                        <a:latin typeface="Arial" panose="020B0604020202020204" pitchFamily="34" charset="0"/>
                      </a:endParaRPr>
                    </a:p>
                  </a:txBody>
                  <a:tcPr marL="125293" marR="125293" marT="17402" marB="0"/>
                </a:tc>
                <a:extLst>
                  <a:ext uri="{0D108BD9-81ED-4DB2-BD59-A6C34878D82A}">
                    <a16:rowId xmlns:a16="http://schemas.microsoft.com/office/drawing/2014/main" val="2401791845"/>
                  </a:ext>
                </a:extLst>
              </a:tr>
            </a:tbl>
          </a:graphicData>
        </a:graphic>
      </p:graphicFrame>
    </p:spTree>
    <p:extLst>
      <p:ext uri="{BB962C8B-B14F-4D97-AF65-F5344CB8AC3E}">
        <p14:creationId xmlns:p14="http://schemas.microsoft.com/office/powerpoint/2010/main" val="4185332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2BA01-D8C8-ECB7-0CAC-541AEF1558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D02436-3078-5482-8EC3-55B10B3E705D}"/>
              </a:ext>
            </a:extLst>
          </p:cNvPr>
          <p:cNvSpPr txBox="1">
            <a:spLocks/>
          </p:cNvSpPr>
          <p:nvPr/>
        </p:nvSpPr>
        <p:spPr>
          <a:xfrm>
            <a:off x="2149851" y="500003"/>
            <a:ext cx="9942066" cy="600350"/>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900" kern="1200">
                <a:solidFill>
                  <a:schemeClr val="tx1"/>
                </a:solidFill>
                <a:latin typeface="Source Sans Pro Bold" panose="020B0703030403020204" pitchFamily="34" charset="0"/>
                <a:ea typeface="Source Sans Pro Bold" panose="020B0703030403020204" pitchFamily="34" charset="0"/>
                <a:cs typeface="+mj-cs"/>
              </a:defRPr>
            </a:lvl1pPr>
          </a:lstStyle>
          <a:p>
            <a:r>
              <a:rPr lang="en-US" sz="4400" b="1">
                <a:latin typeface="Source Sans Pro"/>
                <a:ea typeface="Source Sans Pro Bold"/>
              </a:rPr>
              <a:t>Agenda: CfP3 - Phase I </a:t>
            </a:r>
            <a:r>
              <a:rPr lang="en-US" sz="4800" b="1">
                <a:latin typeface="Source Sans Pro"/>
                <a:ea typeface="Source Sans Pro Bold"/>
              </a:rPr>
              <a:t>Info</a:t>
            </a:r>
            <a:r>
              <a:rPr lang="en-US" sz="4400" b="1">
                <a:latin typeface="Source Sans Pro"/>
                <a:ea typeface="Source Sans Pro Bold"/>
              </a:rPr>
              <a:t> Session</a:t>
            </a:r>
          </a:p>
        </p:txBody>
      </p:sp>
      <p:graphicFrame>
        <p:nvGraphicFramePr>
          <p:cNvPr id="5" name="Table 4">
            <a:extLst>
              <a:ext uri="{FF2B5EF4-FFF2-40B4-BE49-F238E27FC236}">
                <a16:creationId xmlns:a16="http://schemas.microsoft.com/office/drawing/2014/main" id="{CC4F343B-AB32-EB3E-6312-C6BFB2A79811}"/>
              </a:ext>
            </a:extLst>
          </p:cNvPr>
          <p:cNvGraphicFramePr>
            <a:graphicFrameLocks noGrp="1"/>
          </p:cNvGraphicFramePr>
          <p:nvPr>
            <p:extLst>
              <p:ext uri="{D42A27DB-BD31-4B8C-83A1-F6EECF244321}">
                <p14:modId xmlns:p14="http://schemas.microsoft.com/office/powerpoint/2010/main" val="2650462362"/>
              </p:ext>
            </p:extLst>
          </p:nvPr>
        </p:nvGraphicFramePr>
        <p:xfrm>
          <a:off x="2149012" y="1233677"/>
          <a:ext cx="9467330" cy="8054472"/>
        </p:xfrm>
        <a:graphic>
          <a:graphicData uri="http://schemas.openxmlformats.org/drawingml/2006/table">
            <a:tbl>
              <a:tblPr firstRow="1" bandRow="1">
                <a:tableStyleId>{2D5ABB26-0587-4C30-8999-92F81FD0307C}</a:tableStyleId>
              </a:tblPr>
              <a:tblGrid>
                <a:gridCol w="9467330">
                  <a:extLst>
                    <a:ext uri="{9D8B030D-6E8A-4147-A177-3AD203B41FA5}">
                      <a16:colId xmlns:a16="http://schemas.microsoft.com/office/drawing/2014/main" val="3529227178"/>
                    </a:ext>
                  </a:extLst>
                </a:gridCol>
              </a:tblGrid>
              <a:tr h="388664">
                <a:tc>
                  <a:txBody>
                    <a:bodyPr/>
                    <a:lstStyle/>
                    <a:p>
                      <a:pPr marL="0" indent="0">
                        <a:buNone/>
                      </a:pPr>
                      <a:endParaRPr lang="en-US" sz="1600">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2200242564"/>
                  </a:ext>
                </a:extLst>
              </a:tr>
              <a:tr h="388664">
                <a:tc>
                  <a:txBody>
                    <a:bodyPr/>
                    <a:lstStyle/>
                    <a:p>
                      <a:pPr marL="457200" lvl="0" indent="-457200">
                        <a:spcBef>
                          <a:spcPts val="600"/>
                        </a:spcBef>
                        <a:spcAft>
                          <a:spcPts val="600"/>
                        </a:spcAft>
                        <a:buAutoNum type="arabicPeriod"/>
                      </a:pPr>
                      <a:r>
                        <a:rPr lang="en-US" sz="2400">
                          <a:latin typeface="Source Sans Pro"/>
                        </a:rPr>
                        <a:t>Welcome and Overview of the Pandemic Fund</a:t>
                      </a:r>
                    </a:p>
                    <a:p>
                      <a:pPr marL="457200" lvl="0" indent="-457200">
                        <a:spcBef>
                          <a:spcPts val="600"/>
                        </a:spcBef>
                        <a:spcAft>
                          <a:spcPts val="600"/>
                        </a:spcAft>
                        <a:buAutoNum type="arabicPeriod"/>
                      </a:pPr>
                      <a:r>
                        <a:rPr lang="en-US" sz="2400">
                          <a:latin typeface="Source Sans Pro"/>
                        </a:rPr>
                        <a:t>CfP3 – Phase I: General Principles and Scope </a:t>
                      </a:r>
                    </a:p>
                    <a:p>
                      <a:pPr marL="457200" lvl="0" indent="-457200">
                        <a:spcBef>
                          <a:spcPts val="600"/>
                        </a:spcBef>
                        <a:spcAft>
                          <a:spcPts val="600"/>
                        </a:spcAft>
                        <a:buAutoNum type="arabicPeriod"/>
                      </a:pPr>
                      <a:r>
                        <a:rPr lang="en-US" sz="2400">
                          <a:latin typeface="Source Sans Pro"/>
                        </a:rPr>
                        <a:t>Implementation and Monitoring &amp; Evaluation</a:t>
                      </a:r>
                      <a:r>
                        <a:rPr lang="en-US" sz="2400">
                          <a:solidFill>
                            <a:schemeClr val="tx1"/>
                          </a:solidFill>
                          <a:latin typeface="Source Sans Pro"/>
                        </a:rPr>
                        <a:t> </a:t>
                      </a:r>
                    </a:p>
                    <a:p>
                      <a:pPr marL="457200" lvl="0" indent="-457200">
                        <a:spcBef>
                          <a:spcPts val="600"/>
                        </a:spcBef>
                        <a:spcAft>
                          <a:spcPts val="600"/>
                        </a:spcAft>
                        <a:buAutoNum type="arabicPeriod"/>
                      </a:pPr>
                      <a:r>
                        <a:rPr lang="en-US" sz="2400">
                          <a:latin typeface="Source Sans Pro"/>
                        </a:rPr>
                        <a:t>Scoring &amp; Weighting Methodology </a:t>
                      </a:r>
                    </a:p>
                    <a:p>
                      <a:pPr marL="457200" lvl="0" indent="-457200">
                        <a:spcBef>
                          <a:spcPts val="600"/>
                        </a:spcBef>
                        <a:spcAft>
                          <a:spcPts val="600"/>
                        </a:spcAft>
                        <a:buAutoNum type="arabicPeriod"/>
                      </a:pPr>
                      <a:r>
                        <a:rPr lang="en-US" sz="2400">
                          <a:latin typeface="Source Sans Pro"/>
                        </a:rPr>
                        <a:t>How to Access the CfP3 - Phase I Application Portal </a:t>
                      </a:r>
                    </a:p>
                    <a:p>
                      <a:pPr marL="457200" lvl="0" indent="-457200">
                        <a:spcBef>
                          <a:spcPts val="600"/>
                        </a:spcBef>
                        <a:spcAft>
                          <a:spcPts val="600"/>
                        </a:spcAft>
                        <a:buAutoNum type="arabicPeriod"/>
                      </a:pPr>
                      <a:r>
                        <a:rPr lang="en-US" sz="2400">
                          <a:latin typeface="Source Sans Pro"/>
                        </a:rPr>
                        <a:t>Q&amp;A</a:t>
                      </a:r>
                      <a:endParaRPr lang="en-US" sz="2400"/>
                    </a:p>
                    <a:p>
                      <a:pPr marL="285750" lvl="0" indent="-285750">
                        <a:spcBef>
                          <a:spcPts val="600"/>
                        </a:spcBef>
                        <a:spcAft>
                          <a:spcPts val="600"/>
                        </a:spcAft>
                        <a:buAutoNum type="arabicPeriod"/>
                      </a:pPr>
                      <a:endParaRPr lang="en-US" sz="2400">
                        <a:latin typeface="Source Sans Pro"/>
                      </a:endParaRPr>
                    </a:p>
                    <a:p>
                      <a:pPr marL="285750" lvl="0" indent="-285750">
                        <a:spcBef>
                          <a:spcPts val="600"/>
                        </a:spcBef>
                        <a:spcAft>
                          <a:spcPts val="600"/>
                        </a:spcAft>
                        <a:buAutoNum type="arabicPeriod"/>
                      </a:pPr>
                      <a:endParaRPr lang="en-US" sz="2400">
                        <a:latin typeface="Source Sans Pro"/>
                      </a:endParaRPr>
                    </a:p>
                    <a:p>
                      <a:pPr marL="285750" lvl="0" indent="-285750" defTabSz="914400">
                        <a:spcBef>
                          <a:spcPts val="600"/>
                        </a:spcBef>
                        <a:spcAft>
                          <a:spcPts val="600"/>
                        </a:spcAft>
                        <a:buAutoNum type="arabicPeriod"/>
                        <a:tabLst/>
                        <a:defRPr/>
                      </a:pPr>
                      <a:endParaRPr lang="en-US" sz="2400">
                        <a:latin typeface="Source Sans Pro"/>
                      </a:endParaRPr>
                    </a:p>
                    <a:p>
                      <a:pPr marL="285750" lvl="0" indent="-285750">
                        <a:spcBef>
                          <a:spcPts val="600"/>
                        </a:spcBef>
                        <a:spcAft>
                          <a:spcPts val="600"/>
                        </a:spcAft>
                        <a:buAutoNum type="arabicPeriod"/>
                      </a:pPr>
                      <a:endParaRPr lang="en-US" sz="2400">
                        <a:latin typeface="Source Sans Pro"/>
                      </a:endParaRPr>
                    </a:p>
                    <a:p>
                      <a:pPr marL="0" lvl="0" indent="0">
                        <a:spcBef>
                          <a:spcPts val="600"/>
                        </a:spcBef>
                        <a:spcAft>
                          <a:spcPts val="600"/>
                        </a:spcAft>
                        <a:buNone/>
                      </a:pPr>
                      <a:endParaRPr lang="en-US" sz="2400">
                        <a:latin typeface="Source Sans Pro"/>
                      </a:endParaRPr>
                    </a:p>
                    <a:p>
                      <a:pPr marL="742950" lvl="1" indent="-285750">
                        <a:spcBef>
                          <a:spcPts val="600"/>
                        </a:spcBef>
                        <a:spcAft>
                          <a:spcPts val="600"/>
                        </a:spcAft>
                        <a:buFont typeface="Courier New"/>
                        <a:buChar char="o"/>
                      </a:pPr>
                      <a:endParaRPr lang="en-US" sz="1800" kern="1200">
                        <a:solidFill>
                          <a:schemeClr val="tx1"/>
                        </a:solidFill>
                        <a:latin typeface="+mn-lt"/>
                        <a:ea typeface="+mn-ea"/>
                        <a:cs typeface="+mn-cs"/>
                      </a:endParaRPr>
                    </a:p>
                    <a:p>
                      <a:pPr marL="457200" lvl="1" indent="0">
                        <a:spcBef>
                          <a:spcPts val="600"/>
                        </a:spcBef>
                        <a:spcAft>
                          <a:spcPts val="600"/>
                        </a:spcAft>
                        <a:buNone/>
                      </a:pPr>
                      <a:endParaRPr lang="en-US" sz="1800" kern="1200">
                        <a:solidFill>
                          <a:schemeClr val="tx1"/>
                        </a:solidFill>
                        <a:effectLst/>
                        <a:latin typeface="+mn-lt"/>
                        <a:ea typeface="+mn-ea"/>
                        <a:cs typeface="+mn-cs"/>
                      </a:endParaRPr>
                    </a:p>
                    <a:p>
                      <a:pPr marL="0" marR="0" lvl="0" indent="0" algn="l" rtl="0" eaLnBrk="1" fontAlgn="auto" latinLnBrk="0" hangingPunct="1">
                        <a:lnSpc>
                          <a:spcPct val="100000"/>
                        </a:lnSpc>
                        <a:spcBef>
                          <a:spcPts val="600"/>
                        </a:spcBef>
                        <a:spcAft>
                          <a:spcPts val="600"/>
                        </a:spcAft>
                        <a:buClrTx/>
                        <a:buSzTx/>
                        <a:buFontTx/>
                        <a:buNone/>
                      </a:pPr>
                      <a:endParaRPr lang="en-US" sz="1600" kern="1200">
                        <a:solidFill>
                          <a:schemeClr val="tx1"/>
                        </a:solidFill>
                        <a:effectLst/>
                        <a:latin typeface="Source Sans Pro" panose="020B0503030403020204" pitchFamily="34" charset="0"/>
                        <a:ea typeface="Source Sans Pro" panose="020B0503030403020204" pitchFamily="34" charset="0"/>
                        <a:cs typeface="+mn-cs"/>
                      </a:endParaRPr>
                    </a:p>
                  </a:txBody>
                  <a:tcPr>
                    <a:lnB w="57150" cap="flat" cmpd="sng" algn="ctr">
                      <a:solidFill>
                        <a:srgbClr val="0090BC"/>
                      </a:solidFill>
                      <a:prstDash val="solid"/>
                      <a:round/>
                      <a:headEnd type="none" w="med" len="med"/>
                      <a:tailEnd type="none" w="med" len="med"/>
                    </a:lnB>
                  </a:tcPr>
                </a:tc>
                <a:extLst>
                  <a:ext uri="{0D108BD9-81ED-4DB2-BD59-A6C34878D82A}">
                    <a16:rowId xmlns:a16="http://schemas.microsoft.com/office/drawing/2014/main" val="2811559112"/>
                  </a:ext>
                </a:extLst>
              </a:tr>
              <a:tr h="3886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latin typeface="Source Sans Pro" panose="020B0503030403020204" pitchFamily="34" charset="0"/>
                        <a:ea typeface="Source Sans Pro" panose="020B0503030403020204" pitchFamily="34" charset="0"/>
                      </a:endParaRPr>
                    </a:p>
                  </a:txBody>
                  <a:tcPr>
                    <a:lnL w="57150" cap="flat" cmpd="sng" algn="ctr">
                      <a:solidFill>
                        <a:srgbClr val="0090BC"/>
                      </a:solidFill>
                      <a:prstDash val="solid"/>
                      <a:round/>
                      <a:headEnd type="none" w="med" len="med"/>
                      <a:tailEnd type="none" w="med" len="med"/>
                    </a:lnL>
                    <a:lnR w="57150" cap="flat" cmpd="sng" algn="ctr">
                      <a:solidFill>
                        <a:srgbClr val="0090BC"/>
                      </a:solidFill>
                      <a:prstDash val="solid"/>
                      <a:round/>
                      <a:headEnd type="none" w="med" len="med"/>
                      <a:tailEnd type="none" w="med" len="med"/>
                    </a:lnR>
                    <a:lnT w="57150" cap="flat" cmpd="sng" algn="ctr">
                      <a:solidFill>
                        <a:srgbClr val="0090BC"/>
                      </a:solidFill>
                      <a:prstDash val="solid"/>
                      <a:round/>
                      <a:headEnd type="none" w="med" len="med"/>
                      <a:tailEnd type="none" w="med" len="med"/>
                    </a:lnT>
                    <a:lnB w="57150" cap="flat" cmpd="sng" algn="ctr">
                      <a:solidFill>
                        <a:srgbClr val="0090BC"/>
                      </a:solidFill>
                      <a:prstDash val="solid"/>
                      <a:round/>
                      <a:headEnd type="none" w="med" len="med"/>
                      <a:tailEnd type="none" w="med" len="med"/>
                    </a:lnB>
                  </a:tcPr>
                </a:tc>
                <a:extLst>
                  <a:ext uri="{0D108BD9-81ED-4DB2-BD59-A6C34878D82A}">
                    <a16:rowId xmlns:a16="http://schemas.microsoft.com/office/drawing/2014/main" val="3028552619"/>
                  </a:ext>
                </a:extLst>
              </a:tr>
              <a:tr h="388664">
                <a:tc>
                  <a:txBody>
                    <a:bodyPr/>
                    <a:lstStyle/>
                    <a:p>
                      <a:pPr marL="0" marR="0" lvl="0" indent="0" algn="l" defTabSz="914400" rtl="0" eaLnBrk="1" fontAlgn="auto" latinLnBrk="0" hangingPunct="1">
                        <a:lnSpc>
                          <a:spcPts val="1725"/>
                        </a:lnSpc>
                        <a:spcBef>
                          <a:spcPts val="0"/>
                        </a:spcBef>
                        <a:spcAft>
                          <a:spcPts val="0"/>
                        </a:spcAft>
                        <a:buClrTx/>
                        <a:buSzTx/>
                        <a:buFontTx/>
                        <a:buNone/>
                        <a:tabLst/>
                        <a:defRPr/>
                      </a:pPr>
                      <a:endParaRPr lang="en-US" sz="1600">
                        <a:latin typeface="Source Sans Pro" panose="020B0503030403020204" pitchFamily="34" charset="0"/>
                        <a:ea typeface="Source Sans Pro" panose="020B0503030403020204" pitchFamily="34" charset="0"/>
                      </a:endParaRPr>
                    </a:p>
                  </a:txBody>
                  <a:tcPr anchor="ctr">
                    <a:lnT w="57150" cap="flat" cmpd="sng" algn="ctr">
                      <a:solidFill>
                        <a:srgbClr val="0090BC"/>
                      </a:solidFill>
                      <a:prstDash val="solid"/>
                      <a:round/>
                      <a:headEnd type="none" w="med" len="med"/>
                      <a:tailEnd type="none" w="med" len="med"/>
                    </a:lnT>
                  </a:tcPr>
                </a:tc>
                <a:extLst>
                  <a:ext uri="{0D108BD9-81ED-4DB2-BD59-A6C34878D82A}">
                    <a16:rowId xmlns:a16="http://schemas.microsoft.com/office/drawing/2014/main" val="3053910181"/>
                  </a:ext>
                </a:extLst>
              </a:tr>
            </a:tbl>
          </a:graphicData>
        </a:graphic>
      </p:graphicFrame>
    </p:spTree>
    <p:extLst>
      <p:ext uri="{BB962C8B-B14F-4D97-AF65-F5344CB8AC3E}">
        <p14:creationId xmlns:p14="http://schemas.microsoft.com/office/powerpoint/2010/main" val="34809878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5B4C8-371D-6219-92EA-8704C5C3A2A7}"/>
              </a:ext>
            </a:extLst>
          </p:cNvPr>
          <p:cNvSpPr>
            <a:spLocks noGrp="1"/>
          </p:cNvSpPr>
          <p:nvPr>
            <p:ph type="title"/>
          </p:nvPr>
        </p:nvSpPr>
        <p:spPr/>
        <p:txBody>
          <a:bodyPr/>
          <a:lstStyle/>
          <a:p>
            <a:r>
              <a:rPr lang="en-US"/>
              <a:t>Co-Financing</a:t>
            </a:r>
          </a:p>
        </p:txBody>
      </p:sp>
      <p:sp>
        <p:nvSpPr>
          <p:cNvPr id="3" name="Content Placeholder 2">
            <a:extLst>
              <a:ext uri="{FF2B5EF4-FFF2-40B4-BE49-F238E27FC236}">
                <a16:creationId xmlns:a16="http://schemas.microsoft.com/office/drawing/2014/main" id="{2C9B3429-CA0B-0A4C-1549-24D29147F126}"/>
              </a:ext>
            </a:extLst>
          </p:cNvPr>
          <p:cNvSpPr>
            <a:spLocks noGrp="1"/>
          </p:cNvSpPr>
          <p:nvPr>
            <p:ph idx="1"/>
          </p:nvPr>
        </p:nvSpPr>
        <p:spPr>
          <a:xfrm>
            <a:off x="2251628" y="3948535"/>
            <a:ext cx="9387922" cy="1861472"/>
          </a:xfrm>
        </p:spPr>
        <p:txBody>
          <a:bodyPr vert="horz" lIns="91440" tIns="45720" rIns="91440" bIns="45720" rtlCol="0" anchor="t">
            <a:normAutofit/>
          </a:bodyPr>
          <a:lstStyle/>
          <a:p>
            <a:r>
              <a:rPr lang="en-US"/>
              <a:t>Leverage ratio aspires to be </a:t>
            </a:r>
            <a:r>
              <a:rPr lang="en-US" b="1"/>
              <a:t>US$ 1 : US$ 5 </a:t>
            </a:r>
            <a:r>
              <a:rPr lang="en-US"/>
              <a:t>of co-financing.</a:t>
            </a:r>
          </a:p>
          <a:p>
            <a:r>
              <a:rPr lang="en-US"/>
              <a:t>These are aspirational leverage goals, there is </a:t>
            </a:r>
            <a:r>
              <a:rPr lang="en-US" b="1"/>
              <a:t>no minimum threshold.</a:t>
            </a:r>
          </a:p>
          <a:p>
            <a:pPr lvl="1"/>
            <a:endParaRPr lang="en-US">
              <a:highlight>
                <a:srgbClr val="FFFF00"/>
              </a:highlight>
            </a:endParaRPr>
          </a:p>
        </p:txBody>
      </p:sp>
      <p:pic>
        <p:nvPicPr>
          <p:cNvPr id="6" name="Picture 5">
            <a:extLst>
              <a:ext uri="{FF2B5EF4-FFF2-40B4-BE49-F238E27FC236}">
                <a16:creationId xmlns:a16="http://schemas.microsoft.com/office/drawing/2014/main" id="{32D3B7E7-C5DF-90CB-9CD5-730DBCE5E8C5}"/>
              </a:ext>
            </a:extLst>
          </p:cNvPr>
          <p:cNvPicPr>
            <a:picLocks noChangeAspect="1"/>
          </p:cNvPicPr>
          <p:nvPr/>
        </p:nvPicPr>
        <p:blipFill>
          <a:blip r:embed="rId2"/>
          <a:srcRect l="2163" b="4286"/>
          <a:stretch/>
        </p:blipFill>
        <p:spPr>
          <a:xfrm flipH="1">
            <a:off x="9002723" y="276468"/>
            <a:ext cx="2443464" cy="1282703"/>
          </a:xfrm>
          <a:prstGeom prst="rect">
            <a:avLst/>
          </a:prstGeom>
        </p:spPr>
      </p:pic>
      <p:sp>
        <p:nvSpPr>
          <p:cNvPr id="7" name="TextBox 6">
            <a:extLst>
              <a:ext uri="{FF2B5EF4-FFF2-40B4-BE49-F238E27FC236}">
                <a16:creationId xmlns:a16="http://schemas.microsoft.com/office/drawing/2014/main" id="{ABC394F7-503B-EA78-48EA-8CC6147BE5C6}"/>
              </a:ext>
            </a:extLst>
          </p:cNvPr>
          <p:cNvSpPr txBox="1"/>
          <p:nvPr/>
        </p:nvSpPr>
        <p:spPr>
          <a:xfrm>
            <a:off x="9233332" y="67448"/>
            <a:ext cx="560439" cy="584775"/>
          </a:xfrm>
          <a:prstGeom prst="rect">
            <a:avLst/>
          </a:prstGeom>
          <a:noFill/>
        </p:spPr>
        <p:txBody>
          <a:bodyPr wrap="square" rtlCol="0">
            <a:spAutoFit/>
          </a:bodyPr>
          <a:lstStyle/>
          <a:p>
            <a:r>
              <a:rPr lang="en-US" sz="3200"/>
              <a:t>1</a:t>
            </a:r>
          </a:p>
        </p:txBody>
      </p:sp>
      <p:sp>
        <p:nvSpPr>
          <p:cNvPr id="10" name="TextBox 9">
            <a:extLst>
              <a:ext uri="{FF2B5EF4-FFF2-40B4-BE49-F238E27FC236}">
                <a16:creationId xmlns:a16="http://schemas.microsoft.com/office/drawing/2014/main" id="{51C2E55C-A17D-07C3-678A-7B70C59DC67E}"/>
              </a:ext>
            </a:extLst>
          </p:cNvPr>
          <p:cNvSpPr txBox="1"/>
          <p:nvPr/>
        </p:nvSpPr>
        <p:spPr>
          <a:xfrm>
            <a:off x="10880776" y="529809"/>
            <a:ext cx="560439" cy="584775"/>
          </a:xfrm>
          <a:prstGeom prst="rect">
            <a:avLst/>
          </a:prstGeom>
          <a:noFill/>
        </p:spPr>
        <p:txBody>
          <a:bodyPr wrap="square" rtlCol="0">
            <a:spAutoFit/>
          </a:bodyPr>
          <a:lstStyle/>
          <a:p>
            <a:r>
              <a:rPr lang="en-US" sz="3200"/>
              <a:t>5</a:t>
            </a:r>
          </a:p>
        </p:txBody>
      </p:sp>
      <p:sp>
        <p:nvSpPr>
          <p:cNvPr id="4" name="TextBox 3">
            <a:extLst>
              <a:ext uri="{FF2B5EF4-FFF2-40B4-BE49-F238E27FC236}">
                <a16:creationId xmlns:a16="http://schemas.microsoft.com/office/drawing/2014/main" id="{88E7A895-9E56-0E52-6F3B-1F8666D92861}"/>
              </a:ext>
            </a:extLst>
          </p:cNvPr>
          <p:cNvSpPr txBox="1"/>
          <p:nvPr/>
        </p:nvSpPr>
        <p:spPr>
          <a:xfrm>
            <a:off x="2247900" y="1714500"/>
            <a:ext cx="9286875" cy="1711821"/>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latin typeface="Source Sans Pro"/>
              </a:rPr>
              <a:t>Definition:</a:t>
            </a:r>
            <a:br>
              <a:rPr lang="en-US" sz="2400">
                <a:latin typeface="Source Sans Pro"/>
                <a:ea typeface="Source Sans Pro"/>
              </a:rPr>
            </a:br>
            <a:r>
              <a:rPr lang="en-US" sz="2400">
                <a:latin typeface="Source Sans Pro"/>
              </a:rPr>
              <a:t>Financial contribution </a:t>
            </a:r>
            <a:r>
              <a:rPr lang="en-US" sz="2400" b="1">
                <a:latin typeface="Source Sans Pro"/>
              </a:rPr>
              <a:t>from</a:t>
            </a:r>
            <a:r>
              <a:rPr lang="en-US" sz="2400">
                <a:latin typeface="Source Sans Pro"/>
              </a:rPr>
              <a:t> </a:t>
            </a:r>
            <a:r>
              <a:rPr lang="en-US" sz="2400" b="1">
                <a:latin typeface="Source Sans Pro"/>
              </a:rPr>
              <a:t>Implementing Entities (IEs)</a:t>
            </a:r>
            <a:r>
              <a:rPr lang="en-US" sz="2400">
                <a:latin typeface="Source Sans Pro"/>
              </a:rPr>
              <a:t> and/or other external sources - such as bilateral aid agencies, philanthropies, and private sector funders</a:t>
            </a:r>
            <a:endParaRPr lang="en-US" sz="2400"/>
          </a:p>
        </p:txBody>
      </p:sp>
    </p:spTree>
    <p:extLst>
      <p:ext uri="{BB962C8B-B14F-4D97-AF65-F5344CB8AC3E}">
        <p14:creationId xmlns:p14="http://schemas.microsoft.com/office/powerpoint/2010/main" val="2009244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68CED-FEBA-5BCB-5046-9D0649A95DF2}"/>
              </a:ext>
            </a:extLst>
          </p:cNvPr>
          <p:cNvSpPr>
            <a:spLocks noGrp="1"/>
          </p:cNvSpPr>
          <p:nvPr>
            <p:ph type="title"/>
          </p:nvPr>
        </p:nvSpPr>
        <p:spPr/>
        <p:txBody>
          <a:bodyPr/>
          <a:lstStyle/>
          <a:p>
            <a:r>
              <a:rPr lang="en-US"/>
              <a:t>Co-Investment</a:t>
            </a:r>
          </a:p>
        </p:txBody>
      </p:sp>
      <p:sp>
        <p:nvSpPr>
          <p:cNvPr id="3" name="Content Placeholder 2">
            <a:extLst>
              <a:ext uri="{FF2B5EF4-FFF2-40B4-BE49-F238E27FC236}">
                <a16:creationId xmlns:a16="http://schemas.microsoft.com/office/drawing/2014/main" id="{36FD66E9-B206-4F77-86C7-D77C7303AF57}"/>
              </a:ext>
            </a:extLst>
          </p:cNvPr>
          <p:cNvSpPr>
            <a:spLocks noGrp="1"/>
          </p:cNvSpPr>
          <p:nvPr>
            <p:ph idx="1"/>
          </p:nvPr>
        </p:nvSpPr>
        <p:spPr>
          <a:xfrm>
            <a:off x="2055422" y="3853806"/>
            <a:ext cx="9797497" cy="2503488"/>
          </a:xfrm>
        </p:spPr>
        <p:txBody>
          <a:bodyPr vert="horz" lIns="91440" tIns="45720" rIns="91440" bIns="45720" rtlCol="0" anchor="t">
            <a:normAutofit lnSpcReduction="10000"/>
          </a:bodyPr>
          <a:lstStyle/>
          <a:p>
            <a:r>
              <a:rPr lang="en-US"/>
              <a:t>Leverage ratio aspirations depends on a country’s income level:</a:t>
            </a:r>
          </a:p>
          <a:p>
            <a:pPr lvl="1"/>
            <a:r>
              <a:rPr lang="en-US"/>
              <a:t>LICs: </a:t>
            </a:r>
            <a:r>
              <a:rPr lang="en-US" b="1"/>
              <a:t>US$ 1 : US$ 0.7</a:t>
            </a:r>
          </a:p>
          <a:p>
            <a:pPr lvl="1"/>
            <a:r>
              <a:rPr lang="en-US"/>
              <a:t>LMICs, UMICs and HICs: </a:t>
            </a:r>
            <a:r>
              <a:rPr lang="en-US" b="1"/>
              <a:t>US$ 1 : US$ 4</a:t>
            </a:r>
          </a:p>
          <a:p>
            <a:r>
              <a:rPr lang="en-US"/>
              <a:t>These are aspirational leverage goals, there is </a:t>
            </a:r>
            <a:r>
              <a:rPr lang="en-US" b="1"/>
              <a:t>no minimum threshold.</a:t>
            </a:r>
          </a:p>
          <a:p>
            <a:pPr marL="0" indent="0">
              <a:buNone/>
            </a:pPr>
            <a:endParaRPr lang="en-US"/>
          </a:p>
        </p:txBody>
      </p:sp>
      <p:pic>
        <p:nvPicPr>
          <p:cNvPr id="5" name="Picture 4">
            <a:extLst>
              <a:ext uri="{FF2B5EF4-FFF2-40B4-BE49-F238E27FC236}">
                <a16:creationId xmlns:a16="http://schemas.microsoft.com/office/drawing/2014/main" id="{8DF1C9D2-428C-E7B9-9D52-A01EC7F0A8BF}"/>
              </a:ext>
            </a:extLst>
          </p:cNvPr>
          <p:cNvPicPr>
            <a:picLocks noChangeAspect="1"/>
          </p:cNvPicPr>
          <p:nvPr/>
        </p:nvPicPr>
        <p:blipFill>
          <a:blip r:embed="rId2"/>
          <a:stretch>
            <a:fillRect/>
          </a:stretch>
        </p:blipFill>
        <p:spPr>
          <a:xfrm>
            <a:off x="6735096" y="216029"/>
            <a:ext cx="2562225" cy="1340137"/>
          </a:xfrm>
          <a:prstGeom prst="rect">
            <a:avLst/>
          </a:prstGeom>
        </p:spPr>
      </p:pic>
      <p:sp>
        <p:nvSpPr>
          <p:cNvPr id="8" name="TextBox 7">
            <a:extLst>
              <a:ext uri="{FF2B5EF4-FFF2-40B4-BE49-F238E27FC236}">
                <a16:creationId xmlns:a16="http://schemas.microsoft.com/office/drawing/2014/main" id="{05672F72-2150-7357-4E58-410AA9906B41}"/>
              </a:ext>
            </a:extLst>
          </p:cNvPr>
          <p:cNvSpPr txBox="1"/>
          <p:nvPr/>
        </p:nvSpPr>
        <p:spPr>
          <a:xfrm>
            <a:off x="9720568" y="1509642"/>
            <a:ext cx="2342322" cy="369332"/>
          </a:xfrm>
          <a:prstGeom prst="rect">
            <a:avLst/>
          </a:prstGeom>
          <a:noFill/>
        </p:spPr>
        <p:txBody>
          <a:bodyPr wrap="square" rtlCol="0">
            <a:spAutoFit/>
          </a:bodyPr>
          <a:lstStyle/>
          <a:p>
            <a:r>
              <a:rPr lang="en-US"/>
              <a:t>LMICs, UMICs, HICs</a:t>
            </a:r>
          </a:p>
        </p:txBody>
      </p:sp>
      <p:pic>
        <p:nvPicPr>
          <p:cNvPr id="9" name="Picture 8">
            <a:extLst>
              <a:ext uri="{FF2B5EF4-FFF2-40B4-BE49-F238E27FC236}">
                <a16:creationId xmlns:a16="http://schemas.microsoft.com/office/drawing/2014/main" id="{7E13FAB6-A065-EE0A-70C1-B478A59FB935}"/>
              </a:ext>
            </a:extLst>
          </p:cNvPr>
          <p:cNvPicPr>
            <a:picLocks noChangeAspect="1"/>
          </p:cNvPicPr>
          <p:nvPr/>
        </p:nvPicPr>
        <p:blipFill>
          <a:blip r:embed="rId2"/>
          <a:stretch>
            <a:fillRect/>
          </a:stretch>
        </p:blipFill>
        <p:spPr>
          <a:xfrm flipH="1">
            <a:off x="9546170" y="216028"/>
            <a:ext cx="2539874" cy="1340137"/>
          </a:xfrm>
          <a:prstGeom prst="rect">
            <a:avLst/>
          </a:prstGeom>
        </p:spPr>
      </p:pic>
      <p:sp>
        <p:nvSpPr>
          <p:cNvPr id="10" name="TextBox 9">
            <a:extLst>
              <a:ext uri="{FF2B5EF4-FFF2-40B4-BE49-F238E27FC236}">
                <a16:creationId xmlns:a16="http://schemas.microsoft.com/office/drawing/2014/main" id="{EC8D89B9-DA02-37A8-B348-4E3F1C174B63}"/>
              </a:ext>
            </a:extLst>
          </p:cNvPr>
          <p:cNvSpPr txBox="1"/>
          <p:nvPr/>
        </p:nvSpPr>
        <p:spPr>
          <a:xfrm>
            <a:off x="6983945" y="491181"/>
            <a:ext cx="560439" cy="584775"/>
          </a:xfrm>
          <a:prstGeom prst="rect">
            <a:avLst/>
          </a:prstGeom>
          <a:noFill/>
        </p:spPr>
        <p:txBody>
          <a:bodyPr wrap="square" rtlCol="0">
            <a:spAutoFit/>
          </a:bodyPr>
          <a:lstStyle/>
          <a:p>
            <a:r>
              <a:rPr lang="en-US" sz="3200"/>
              <a:t>1</a:t>
            </a:r>
          </a:p>
        </p:txBody>
      </p:sp>
      <p:sp>
        <p:nvSpPr>
          <p:cNvPr id="11" name="TextBox 10">
            <a:extLst>
              <a:ext uri="{FF2B5EF4-FFF2-40B4-BE49-F238E27FC236}">
                <a16:creationId xmlns:a16="http://schemas.microsoft.com/office/drawing/2014/main" id="{F9B62214-7D4D-09B8-5E08-E75ED75543BF}"/>
              </a:ext>
            </a:extLst>
          </p:cNvPr>
          <p:cNvSpPr txBox="1"/>
          <p:nvPr/>
        </p:nvSpPr>
        <p:spPr>
          <a:xfrm>
            <a:off x="8524586" y="50495"/>
            <a:ext cx="869337" cy="584775"/>
          </a:xfrm>
          <a:prstGeom prst="rect">
            <a:avLst/>
          </a:prstGeom>
          <a:noFill/>
        </p:spPr>
        <p:txBody>
          <a:bodyPr wrap="square" rtlCol="0">
            <a:spAutoFit/>
          </a:bodyPr>
          <a:lstStyle/>
          <a:p>
            <a:r>
              <a:rPr lang="en-US" sz="3200"/>
              <a:t>0.7</a:t>
            </a:r>
          </a:p>
        </p:txBody>
      </p:sp>
      <p:sp>
        <p:nvSpPr>
          <p:cNvPr id="12" name="TextBox 11">
            <a:extLst>
              <a:ext uri="{FF2B5EF4-FFF2-40B4-BE49-F238E27FC236}">
                <a16:creationId xmlns:a16="http://schemas.microsoft.com/office/drawing/2014/main" id="{4F49A0C6-D129-4AD9-972B-10959114994D}"/>
              </a:ext>
            </a:extLst>
          </p:cNvPr>
          <p:cNvSpPr txBox="1"/>
          <p:nvPr/>
        </p:nvSpPr>
        <p:spPr>
          <a:xfrm>
            <a:off x="7748857" y="1518587"/>
            <a:ext cx="896416" cy="369332"/>
          </a:xfrm>
          <a:prstGeom prst="rect">
            <a:avLst/>
          </a:prstGeom>
          <a:noFill/>
        </p:spPr>
        <p:txBody>
          <a:bodyPr wrap="square" rtlCol="0">
            <a:spAutoFit/>
          </a:bodyPr>
          <a:lstStyle/>
          <a:p>
            <a:r>
              <a:rPr lang="en-US"/>
              <a:t>LICs</a:t>
            </a:r>
          </a:p>
        </p:txBody>
      </p:sp>
      <p:sp>
        <p:nvSpPr>
          <p:cNvPr id="6" name="TextBox 5">
            <a:extLst>
              <a:ext uri="{FF2B5EF4-FFF2-40B4-BE49-F238E27FC236}">
                <a16:creationId xmlns:a16="http://schemas.microsoft.com/office/drawing/2014/main" id="{911FB2CF-BACA-EEF8-1D68-0317C8408439}"/>
              </a:ext>
            </a:extLst>
          </p:cNvPr>
          <p:cNvSpPr txBox="1"/>
          <p:nvPr/>
        </p:nvSpPr>
        <p:spPr>
          <a:xfrm>
            <a:off x="9756378" y="52571"/>
            <a:ext cx="560439" cy="584775"/>
          </a:xfrm>
          <a:prstGeom prst="rect">
            <a:avLst/>
          </a:prstGeom>
          <a:noFill/>
        </p:spPr>
        <p:txBody>
          <a:bodyPr wrap="square" rtlCol="0">
            <a:spAutoFit/>
          </a:bodyPr>
          <a:lstStyle/>
          <a:p>
            <a:r>
              <a:rPr lang="en-US" sz="3200"/>
              <a:t>1</a:t>
            </a:r>
          </a:p>
        </p:txBody>
      </p:sp>
      <p:sp>
        <p:nvSpPr>
          <p:cNvPr id="7" name="TextBox 6">
            <a:extLst>
              <a:ext uri="{FF2B5EF4-FFF2-40B4-BE49-F238E27FC236}">
                <a16:creationId xmlns:a16="http://schemas.microsoft.com/office/drawing/2014/main" id="{7A1EA608-518E-140D-02CA-78E0E4DC2E21}"/>
              </a:ext>
            </a:extLst>
          </p:cNvPr>
          <p:cNvSpPr txBox="1"/>
          <p:nvPr/>
        </p:nvSpPr>
        <p:spPr>
          <a:xfrm>
            <a:off x="11423793" y="483003"/>
            <a:ext cx="560439" cy="584775"/>
          </a:xfrm>
          <a:prstGeom prst="rect">
            <a:avLst/>
          </a:prstGeom>
          <a:noFill/>
        </p:spPr>
        <p:txBody>
          <a:bodyPr wrap="square" rtlCol="0">
            <a:spAutoFit/>
          </a:bodyPr>
          <a:lstStyle/>
          <a:p>
            <a:r>
              <a:rPr lang="en-US" sz="3200"/>
              <a:t>4</a:t>
            </a:r>
          </a:p>
        </p:txBody>
      </p:sp>
      <p:sp>
        <p:nvSpPr>
          <p:cNvPr id="4" name="TextBox 3">
            <a:extLst>
              <a:ext uri="{FF2B5EF4-FFF2-40B4-BE49-F238E27FC236}">
                <a16:creationId xmlns:a16="http://schemas.microsoft.com/office/drawing/2014/main" id="{E8ED1188-2D11-7240-6C85-96FEFC12AC41}"/>
              </a:ext>
            </a:extLst>
          </p:cNvPr>
          <p:cNvSpPr txBox="1"/>
          <p:nvPr/>
        </p:nvSpPr>
        <p:spPr>
          <a:xfrm>
            <a:off x="2143125" y="2105025"/>
            <a:ext cx="9715500" cy="1323439"/>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latin typeface="Source Sans Pro"/>
                <a:ea typeface="Source Sans Pro"/>
              </a:rPr>
              <a:t>Definition:</a:t>
            </a:r>
            <a:br>
              <a:rPr lang="en-US" sz="2400">
                <a:latin typeface="Source Sans Pro"/>
                <a:ea typeface="Source Sans Pro"/>
              </a:rPr>
            </a:br>
            <a:r>
              <a:rPr lang="en-US" sz="2400">
                <a:latin typeface="Source Sans Pro"/>
              </a:rPr>
              <a:t>Financial resources including </a:t>
            </a:r>
            <a:r>
              <a:rPr lang="en-US" sz="2400" b="1">
                <a:latin typeface="Source Sans Pro"/>
              </a:rPr>
              <a:t>on-budget</a:t>
            </a:r>
            <a:r>
              <a:rPr lang="en-US" sz="2400">
                <a:latin typeface="Source Sans Pro"/>
              </a:rPr>
              <a:t> </a:t>
            </a:r>
            <a:r>
              <a:rPr lang="en-US" sz="2400" b="1">
                <a:latin typeface="Source Sans Pro"/>
              </a:rPr>
              <a:t>government</a:t>
            </a:r>
            <a:r>
              <a:rPr lang="en-US" sz="2400">
                <a:latin typeface="Source Sans Pro"/>
              </a:rPr>
              <a:t> funds that are available for implementation of the project.</a:t>
            </a:r>
            <a:r>
              <a:rPr lang="en-US" sz="2400">
                <a:latin typeface="Source Sans Pro"/>
                <a:ea typeface="Source Sans Pro"/>
              </a:rPr>
              <a:t>​</a:t>
            </a:r>
            <a:endParaRPr lang="en-US" sz="2400"/>
          </a:p>
        </p:txBody>
      </p:sp>
    </p:spTree>
    <p:extLst>
      <p:ext uri="{BB962C8B-B14F-4D97-AF65-F5344CB8AC3E}">
        <p14:creationId xmlns:p14="http://schemas.microsoft.com/office/powerpoint/2010/main" val="1712756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58440-CDD0-672F-4DCA-8F7EDD829F66}"/>
              </a:ext>
            </a:extLst>
          </p:cNvPr>
          <p:cNvSpPr>
            <a:spLocks noGrp="1"/>
          </p:cNvSpPr>
          <p:nvPr>
            <p:ph type="title"/>
          </p:nvPr>
        </p:nvSpPr>
        <p:spPr>
          <a:xfrm>
            <a:off x="2146853" y="408653"/>
            <a:ext cx="9779676" cy="827088"/>
          </a:xfrm>
        </p:spPr>
        <p:txBody>
          <a:bodyPr>
            <a:normAutofit fontScale="90000"/>
          </a:bodyPr>
          <a:lstStyle/>
          <a:p>
            <a:r>
              <a:rPr lang="en-US">
                <a:latin typeface="Source Sans Pro Bold"/>
                <a:ea typeface="Source Sans Pro Bold"/>
              </a:rPr>
              <a:t>Quality Thresholds for the TAP Evaluation </a:t>
            </a:r>
          </a:p>
        </p:txBody>
      </p:sp>
      <p:grpSp>
        <p:nvGrpSpPr>
          <p:cNvPr id="10" name="Group 9">
            <a:extLst>
              <a:ext uri="{FF2B5EF4-FFF2-40B4-BE49-F238E27FC236}">
                <a16:creationId xmlns:a16="http://schemas.microsoft.com/office/drawing/2014/main" id="{6BF3CACD-E038-1F6B-148A-E10E7B5C40D7}"/>
              </a:ext>
            </a:extLst>
          </p:cNvPr>
          <p:cNvGrpSpPr/>
          <p:nvPr/>
        </p:nvGrpSpPr>
        <p:grpSpPr>
          <a:xfrm>
            <a:off x="3084861" y="3780780"/>
            <a:ext cx="1914843" cy="2545632"/>
            <a:chOff x="2032809" y="1834639"/>
            <a:chExt cx="1914843" cy="2545632"/>
          </a:xfrm>
        </p:grpSpPr>
        <p:grpSp>
          <p:nvGrpSpPr>
            <p:cNvPr id="7" name="Group 6">
              <a:extLst>
                <a:ext uri="{FF2B5EF4-FFF2-40B4-BE49-F238E27FC236}">
                  <a16:creationId xmlns:a16="http://schemas.microsoft.com/office/drawing/2014/main" id="{96DD6267-067C-2440-4878-A3337EC02D63}"/>
                </a:ext>
              </a:extLst>
            </p:cNvPr>
            <p:cNvGrpSpPr/>
            <p:nvPr/>
          </p:nvGrpSpPr>
          <p:grpSpPr>
            <a:xfrm>
              <a:off x="3077498" y="1834639"/>
              <a:ext cx="589936" cy="2160433"/>
              <a:chOff x="3077498" y="1834639"/>
              <a:chExt cx="589936" cy="2160433"/>
            </a:xfrm>
          </p:grpSpPr>
          <p:sp>
            <p:nvSpPr>
              <p:cNvPr id="5" name="Rectangle 4">
                <a:extLst>
                  <a:ext uri="{FF2B5EF4-FFF2-40B4-BE49-F238E27FC236}">
                    <a16:creationId xmlns:a16="http://schemas.microsoft.com/office/drawing/2014/main" id="{2286F460-B467-530F-D7F7-97BC4D9510D2}"/>
                  </a:ext>
                </a:extLst>
              </p:cNvPr>
              <p:cNvSpPr/>
              <p:nvPr/>
            </p:nvSpPr>
            <p:spPr>
              <a:xfrm>
                <a:off x="3077498" y="2412079"/>
                <a:ext cx="589936" cy="1582993"/>
              </a:xfrm>
              <a:prstGeom prst="rect">
                <a:avLst/>
              </a:prstGeom>
              <a:solidFill>
                <a:schemeClr val="accent1"/>
              </a:solidFill>
              <a:ln>
                <a:solidFill>
                  <a:srgbClr val="008D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7CDC342-1B03-7F6F-2C6D-1C402EB9A8A4}"/>
                  </a:ext>
                </a:extLst>
              </p:cNvPr>
              <p:cNvSpPr/>
              <p:nvPr/>
            </p:nvSpPr>
            <p:spPr>
              <a:xfrm>
                <a:off x="3077498" y="1834639"/>
                <a:ext cx="589936" cy="2160433"/>
              </a:xfrm>
              <a:prstGeom prst="rect">
                <a:avLst/>
              </a:prstGeom>
              <a:noFill/>
              <a:ln w="31750">
                <a:solidFill>
                  <a:srgbClr val="008DB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AC82524B-CD0A-9FE9-0E0D-23C04123E08C}"/>
                </a:ext>
              </a:extLst>
            </p:cNvPr>
            <p:cNvSpPr txBox="1"/>
            <p:nvPr/>
          </p:nvSpPr>
          <p:spPr>
            <a:xfrm>
              <a:off x="2797279" y="4010939"/>
              <a:ext cx="1150373" cy="369332"/>
            </a:xfrm>
            <a:prstGeom prst="rect">
              <a:avLst/>
            </a:prstGeom>
            <a:noFill/>
          </p:spPr>
          <p:txBody>
            <a:bodyPr wrap="square" rtlCol="0">
              <a:spAutoFit/>
            </a:bodyPr>
            <a:lstStyle/>
            <a:p>
              <a:r>
                <a:rPr lang="en-US"/>
                <a:t>Section A</a:t>
              </a:r>
            </a:p>
          </p:txBody>
        </p:sp>
        <p:sp>
          <p:nvSpPr>
            <p:cNvPr id="9" name="TextBox 8">
              <a:extLst>
                <a:ext uri="{FF2B5EF4-FFF2-40B4-BE49-F238E27FC236}">
                  <a16:creationId xmlns:a16="http://schemas.microsoft.com/office/drawing/2014/main" id="{D8315A6B-B193-5AA0-34E9-01F1B32C5BAB}"/>
                </a:ext>
              </a:extLst>
            </p:cNvPr>
            <p:cNvSpPr txBox="1"/>
            <p:nvPr/>
          </p:nvSpPr>
          <p:spPr>
            <a:xfrm>
              <a:off x="2032809" y="2196157"/>
              <a:ext cx="899655" cy="400110"/>
            </a:xfrm>
            <a:prstGeom prst="rect">
              <a:avLst/>
            </a:prstGeom>
            <a:noFill/>
          </p:spPr>
          <p:txBody>
            <a:bodyPr wrap="square" rtlCol="0">
              <a:spAutoFit/>
            </a:bodyPr>
            <a:lstStyle/>
            <a:p>
              <a:r>
                <a:rPr lang="en-US" sz="2000"/>
                <a:t>80%</a:t>
              </a:r>
            </a:p>
          </p:txBody>
        </p:sp>
      </p:grpSp>
      <p:grpSp>
        <p:nvGrpSpPr>
          <p:cNvPr id="11" name="Group 10">
            <a:extLst>
              <a:ext uri="{FF2B5EF4-FFF2-40B4-BE49-F238E27FC236}">
                <a16:creationId xmlns:a16="http://schemas.microsoft.com/office/drawing/2014/main" id="{21D51C3F-66EE-AF93-1502-771EB668EAD0}"/>
              </a:ext>
            </a:extLst>
          </p:cNvPr>
          <p:cNvGrpSpPr/>
          <p:nvPr/>
        </p:nvGrpSpPr>
        <p:grpSpPr>
          <a:xfrm>
            <a:off x="5142270" y="3771298"/>
            <a:ext cx="1150373" cy="2545632"/>
            <a:chOff x="2797279" y="1834639"/>
            <a:chExt cx="1150373" cy="2545632"/>
          </a:xfrm>
        </p:grpSpPr>
        <p:grpSp>
          <p:nvGrpSpPr>
            <p:cNvPr id="12" name="Group 11">
              <a:extLst>
                <a:ext uri="{FF2B5EF4-FFF2-40B4-BE49-F238E27FC236}">
                  <a16:creationId xmlns:a16="http://schemas.microsoft.com/office/drawing/2014/main" id="{4A9D7205-B5F4-4C39-C4F6-C37322C757C7}"/>
                </a:ext>
              </a:extLst>
            </p:cNvPr>
            <p:cNvGrpSpPr/>
            <p:nvPr/>
          </p:nvGrpSpPr>
          <p:grpSpPr>
            <a:xfrm>
              <a:off x="3077498" y="1834639"/>
              <a:ext cx="589936" cy="2160434"/>
              <a:chOff x="3077498" y="1834639"/>
              <a:chExt cx="589936" cy="2160434"/>
            </a:xfrm>
          </p:grpSpPr>
          <p:sp>
            <p:nvSpPr>
              <p:cNvPr id="15" name="Rectangle 14">
                <a:extLst>
                  <a:ext uri="{FF2B5EF4-FFF2-40B4-BE49-F238E27FC236}">
                    <a16:creationId xmlns:a16="http://schemas.microsoft.com/office/drawing/2014/main" id="{261E1139-99FF-D993-B2E4-6A2B8B3696BF}"/>
                  </a:ext>
                </a:extLst>
              </p:cNvPr>
              <p:cNvSpPr/>
              <p:nvPr/>
            </p:nvSpPr>
            <p:spPr>
              <a:xfrm>
                <a:off x="3077498" y="1996245"/>
                <a:ext cx="589936" cy="1998828"/>
              </a:xfrm>
              <a:prstGeom prst="rect">
                <a:avLst/>
              </a:prstGeom>
              <a:solidFill>
                <a:schemeClr val="accent1"/>
              </a:solidFill>
              <a:ln>
                <a:solidFill>
                  <a:srgbClr val="008D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4FAC6FB-0EF7-1811-EC40-7B0CB7382CC5}"/>
                  </a:ext>
                </a:extLst>
              </p:cNvPr>
              <p:cNvSpPr/>
              <p:nvPr/>
            </p:nvSpPr>
            <p:spPr>
              <a:xfrm>
                <a:off x="3077498" y="1834639"/>
                <a:ext cx="589936" cy="2160433"/>
              </a:xfrm>
              <a:prstGeom prst="rect">
                <a:avLst/>
              </a:prstGeom>
              <a:noFill/>
              <a:ln w="31750">
                <a:solidFill>
                  <a:srgbClr val="008DB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28AFB0B5-9343-BB74-9AD1-F620CEA3EB6B}"/>
                </a:ext>
              </a:extLst>
            </p:cNvPr>
            <p:cNvSpPr txBox="1"/>
            <p:nvPr/>
          </p:nvSpPr>
          <p:spPr>
            <a:xfrm>
              <a:off x="2797279" y="4010939"/>
              <a:ext cx="1150373" cy="369332"/>
            </a:xfrm>
            <a:prstGeom prst="rect">
              <a:avLst/>
            </a:prstGeom>
            <a:noFill/>
          </p:spPr>
          <p:txBody>
            <a:bodyPr wrap="square" rtlCol="0">
              <a:spAutoFit/>
            </a:bodyPr>
            <a:lstStyle/>
            <a:p>
              <a:r>
                <a:rPr lang="en-US"/>
                <a:t>Section B</a:t>
              </a:r>
            </a:p>
          </p:txBody>
        </p:sp>
      </p:grpSp>
      <p:grpSp>
        <p:nvGrpSpPr>
          <p:cNvPr id="17" name="Group 16">
            <a:extLst>
              <a:ext uri="{FF2B5EF4-FFF2-40B4-BE49-F238E27FC236}">
                <a16:creationId xmlns:a16="http://schemas.microsoft.com/office/drawing/2014/main" id="{DC43D7E7-A2C8-1B4E-9760-94979DCCB4B6}"/>
              </a:ext>
            </a:extLst>
          </p:cNvPr>
          <p:cNvGrpSpPr/>
          <p:nvPr/>
        </p:nvGrpSpPr>
        <p:grpSpPr>
          <a:xfrm>
            <a:off x="6422927" y="3771299"/>
            <a:ext cx="1150373" cy="2555676"/>
            <a:chOff x="2797279" y="1824595"/>
            <a:chExt cx="1150373" cy="2555676"/>
          </a:xfrm>
        </p:grpSpPr>
        <p:grpSp>
          <p:nvGrpSpPr>
            <p:cNvPr id="18" name="Group 17">
              <a:extLst>
                <a:ext uri="{FF2B5EF4-FFF2-40B4-BE49-F238E27FC236}">
                  <a16:creationId xmlns:a16="http://schemas.microsoft.com/office/drawing/2014/main" id="{ABB1EE4F-92A6-D19F-3B3A-21DA9DB625CA}"/>
                </a:ext>
              </a:extLst>
            </p:cNvPr>
            <p:cNvGrpSpPr/>
            <p:nvPr/>
          </p:nvGrpSpPr>
          <p:grpSpPr>
            <a:xfrm>
              <a:off x="3077498" y="1824595"/>
              <a:ext cx="589936" cy="2170478"/>
              <a:chOff x="3077498" y="1824595"/>
              <a:chExt cx="589936" cy="2170478"/>
            </a:xfrm>
          </p:grpSpPr>
          <p:sp>
            <p:nvSpPr>
              <p:cNvPr id="21" name="Rectangle 20">
                <a:extLst>
                  <a:ext uri="{FF2B5EF4-FFF2-40B4-BE49-F238E27FC236}">
                    <a16:creationId xmlns:a16="http://schemas.microsoft.com/office/drawing/2014/main" id="{68F0E490-6B65-708B-1802-5F6459681717}"/>
                  </a:ext>
                </a:extLst>
              </p:cNvPr>
              <p:cNvSpPr/>
              <p:nvPr/>
            </p:nvSpPr>
            <p:spPr>
              <a:xfrm>
                <a:off x="3077498" y="1824595"/>
                <a:ext cx="589936" cy="2170478"/>
              </a:xfrm>
              <a:prstGeom prst="rect">
                <a:avLst/>
              </a:prstGeom>
              <a:solidFill>
                <a:schemeClr val="accent1"/>
              </a:solidFill>
              <a:ln>
                <a:solidFill>
                  <a:srgbClr val="008D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9AE470E-E44E-8CA0-5405-53C5A87EC375}"/>
                  </a:ext>
                </a:extLst>
              </p:cNvPr>
              <p:cNvSpPr/>
              <p:nvPr/>
            </p:nvSpPr>
            <p:spPr>
              <a:xfrm>
                <a:off x="3077498" y="1834639"/>
                <a:ext cx="589936" cy="2160433"/>
              </a:xfrm>
              <a:prstGeom prst="rect">
                <a:avLst/>
              </a:prstGeom>
              <a:noFill/>
              <a:ln w="31750">
                <a:solidFill>
                  <a:srgbClr val="008DB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ADB3D117-E4F2-53B9-4148-E75A62A3CBC3}"/>
                </a:ext>
              </a:extLst>
            </p:cNvPr>
            <p:cNvSpPr txBox="1"/>
            <p:nvPr/>
          </p:nvSpPr>
          <p:spPr>
            <a:xfrm>
              <a:off x="2797279" y="4010939"/>
              <a:ext cx="1150373" cy="369332"/>
            </a:xfrm>
            <a:prstGeom prst="rect">
              <a:avLst/>
            </a:prstGeom>
            <a:noFill/>
          </p:spPr>
          <p:txBody>
            <a:bodyPr wrap="square" rtlCol="0">
              <a:spAutoFit/>
            </a:bodyPr>
            <a:lstStyle/>
            <a:p>
              <a:r>
                <a:rPr lang="en-US"/>
                <a:t>Section C</a:t>
              </a:r>
            </a:p>
          </p:txBody>
        </p:sp>
      </p:grpSp>
      <p:grpSp>
        <p:nvGrpSpPr>
          <p:cNvPr id="23" name="Group 22">
            <a:extLst>
              <a:ext uri="{FF2B5EF4-FFF2-40B4-BE49-F238E27FC236}">
                <a16:creationId xmlns:a16="http://schemas.microsoft.com/office/drawing/2014/main" id="{5E9A00CB-7F29-3AE7-E804-AB3F0EDE1C12}"/>
              </a:ext>
            </a:extLst>
          </p:cNvPr>
          <p:cNvGrpSpPr/>
          <p:nvPr/>
        </p:nvGrpSpPr>
        <p:grpSpPr>
          <a:xfrm>
            <a:off x="7757649" y="3771298"/>
            <a:ext cx="1150373" cy="2545632"/>
            <a:chOff x="2797279" y="1834639"/>
            <a:chExt cx="1150373" cy="2545632"/>
          </a:xfrm>
        </p:grpSpPr>
        <p:grpSp>
          <p:nvGrpSpPr>
            <p:cNvPr id="24" name="Group 23">
              <a:extLst>
                <a:ext uri="{FF2B5EF4-FFF2-40B4-BE49-F238E27FC236}">
                  <a16:creationId xmlns:a16="http://schemas.microsoft.com/office/drawing/2014/main" id="{94204BA0-244D-B843-DE7F-1BBCE7912270}"/>
                </a:ext>
              </a:extLst>
            </p:cNvPr>
            <p:cNvGrpSpPr/>
            <p:nvPr/>
          </p:nvGrpSpPr>
          <p:grpSpPr>
            <a:xfrm>
              <a:off x="3077498" y="1834639"/>
              <a:ext cx="589936" cy="2160434"/>
              <a:chOff x="3077498" y="1834639"/>
              <a:chExt cx="589936" cy="2160434"/>
            </a:xfrm>
          </p:grpSpPr>
          <p:sp>
            <p:nvSpPr>
              <p:cNvPr id="27" name="Rectangle 26">
                <a:extLst>
                  <a:ext uri="{FF2B5EF4-FFF2-40B4-BE49-F238E27FC236}">
                    <a16:creationId xmlns:a16="http://schemas.microsoft.com/office/drawing/2014/main" id="{12E66D6D-5248-45BF-B0E7-916CD8386E8D}"/>
                  </a:ext>
                </a:extLst>
              </p:cNvPr>
              <p:cNvSpPr/>
              <p:nvPr/>
            </p:nvSpPr>
            <p:spPr>
              <a:xfrm>
                <a:off x="3077498" y="2221507"/>
                <a:ext cx="589936" cy="1773566"/>
              </a:xfrm>
              <a:prstGeom prst="rect">
                <a:avLst/>
              </a:prstGeom>
              <a:solidFill>
                <a:schemeClr val="accent1"/>
              </a:solidFill>
              <a:ln>
                <a:solidFill>
                  <a:srgbClr val="008D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8D1ADB7-D312-BC95-8AED-B786CCA08DD5}"/>
                  </a:ext>
                </a:extLst>
              </p:cNvPr>
              <p:cNvSpPr/>
              <p:nvPr/>
            </p:nvSpPr>
            <p:spPr>
              <a:xfrm>
                <a:off x="3077498" y="1834639"/>
                <a:ext cx="589936" cy="2160433"/>
              </a:xfrm>
              <a:prstGeom prst="rect">
                <a:avLst/>
              </a:prstGeom>
              <a:noFill/>
              <a:ln w="31750">
                <a:solidFill>
                  <a:srgbClr val="008DB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E43B95B2-0EB6-77D2-4481-4FABBE77A1E4}"/>
                </a:ext>
              </a:extLst>
            </p:cNvPr>
            <p:cNvSpPr txBox="1"/>
            <p:nvPr/>
          </p:nvSpPr>
          <p:spPr>
            <a:xfrm>
              <a:off x="2797279" y="4010939"/>
              <a:ext cx="1150373" cy="369332"/>
            </a:xfrm>
            <a:prstGeom prst="rect">
              <a:avLst/>
            </a:prstGeom>
            <a:noFill/>
          </p:spPr>
          <p:txBody>
            <a:bodyPr wrap="square" rtlCol="0">
              <a:spAutoFit/>
            </a:bodyPr>
            <a:lstStyle/>
            <a:p>
              <a:r>
                <a:rPr lang="en-US"/>
                <a:t>Section D</a:t>
              </a:r>
            </a:p>
          </p:txBody>
        </p:sp>
      </p:grpSp>
      <p:grpSp>
        <p:nvGrpSpPr>
          <p:cNvPr id="29" name="Group 28">
            <a:extLst>
              <a:ext uri="{FF2B5EF4-FFF2-40B4-BE49-F238E27FC236}">
                <a16:creationId xmlns:a16="http://schemas.microsoft.com/office/drawing/2014/main" id="{22E625FE-44E5-345A-B78A-A044E788C2ED}"/>
              </a:ext>
            </a:extLst>
          </p:cNvPr>
          <p:cNvGrpSpPr/>
          <p:nvPr/>
        </p:nvGrpSpPr>
        <p:grpSpPr>
          <a:xfrm>
            <a:off x="9121882" y="3771298"/>
            <a:ext cx="1150373" cy="2545632"/>
            <a:chOff x="2797279" y="1834639"/>
            <a:chExt cx="1150373" cy="2545632"/>
          </a:xfrm>
        </p:grpSpPr>
        <p:grpSp>
          <p:nvGrpSpPr>
            <p:cNvPr id="30" name="Group 29">
              <a:extLst>
                <a:ext uri="{FF2B5EF4-FFF2-40B4-BE49-F238E27FC236}">
                  <a16:creationId xmlns:a16="http://schemas.microsoft.com/office/drawing/2014/main" id="{0A322D0E-A1A6-6913-58AC-21C65082E549}"/>
                </a:ext>
              </a:extLst>
            </p:cNvPr>
            <p:cNvGrpSpPr/>
            <p:nvPr/>
          </p:nvGrpSpPr>
          <p:grpSpPr>
            <a:xfrm>
              <a:off x="3077498" y="1834639"/>
              <a:ext cx="589936" cy="2160433"/>
              <a:chOff x="3077498" y="1834639"/>
              <a:chExt cx="589936" cy="2160433"/>
            </a:xfrm>
          </p:grpSpPr>
          <p:sp>
            <p:nvSpPr>
              <p:cNvPr id="33" name="Rectangle 32">
                <a:extLst>
                  <a:ext uri="{FF2B5EF4-FFF2-40B4-BE49-F238E27FC236}">
                    <a16:creationId xmlns:a16="http://schemas.microsoft.com/office/drawing/2014/main" id="{C4D2DABF-C054-A216-3FA6-31D388543304}"/>
                  </a:ext>
                </a:extLst>
              </p:cNvPr>
              <p:cNvSpPr/>
              <p:nvPr/>
            </p:nvSpPr>
            <p:spPr>
              <a:xfrm>
                <a:off x="3077498" y="2104399"/>
                <a:ext cx="589936" cy="1890673"/>
              </a:xfrm>
              <a:prstGeom prst="rect">
                <a:avLst/>
              </a:prstGeom>
              <a:solidFill>
                <a:schemeClr val="accent1"/>
              </a:solidFill>
              <a:ln>
                <a:solidFill>
                  <a:srgbClr val="008D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9C722E-0113-DF9C-BA80-E9A093812BAB}"/>
                  </a:ext>
                </a:extLst>
              </p:cNvPr>
              <p:cNvSpPr/>
              <p:nvPr/>
            </p:nvSpPr>
            <p:spPr>
              <a:xfrm>
                <a:off x="3077498" y="1834639"/>
                <a:ext cx="589936" cy="2160433"/>
              </a:xfrm>
              <a:prstGeom prst="rect">
                <a:avLst/>
              </a:prstGeom>
              <a:noFill/>
              <a:ln w="31750">
                <a:solidFill>
                  <a:srgbClr val="008DB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35CD976C-4077-CBFC-F1F6-A912881691DE}"/>
                </a:ext>
              </a:extLst>
            </p:cNvPr>
            <p:cNvSpPr txBox="1"/>
            <p:nvPr/>
          </p:nvSpPr>
          <p:spPr>
            <a:xfrm>
              <a:off x="2797279" y="4010939"/>
              <a:ext cx="1150373" cy="369332"/>
            </a:xfrm>
            <a:prstGeom prst="rect">
              <a:avLst/>
            </a:prstGeom>
            <a:noFill/>
          </p:spPr>
          <p:txBody>
            <a:bodyPr wrap="square" rtlCol="0">
              <a:spAutoFit/>
            </a:bodyPr>
            <a:lstStyle/>
            <a:p>
              <a:r>
                <a:rPr lang="en-US"/>
                <a:t>Section E</a:t>
              </a:r>
            </a:p>
          </p:txBody>
        </p:sp>
      </p:grpSp>
      <p:sp>
        <p:nvSpPr>
          <p:cNvPr id="35" name="Content Placeholder 2">
            <a:extLst>
              <a:ext uri="{FF2B5EF4-FFF2-40B4-BE49-F238E27FC236}">
                <a16:creationId xmlns:a16="http://schemas.microsoft.com/office/drawing/2014/main" id="{25FCF361-70D5-79DE-2C0D-9FC717A4E314}"/>
              </a:ext>
            </a:extLst>
          </p:cNvPr>
          <p:cNvSpPr txBox="1">
            <a:spLocks/>
          </p:cNvSpPr>
          <p:nvPr/>
        </p:nvSpPr>
        <p:spPr>
          <a:xfrm>
            <a:off x="2146853" y="1643418"/>
            <a:ext cx="9206947" cy="17202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To be eligible for recommendation by the TAP, a proposal must satisfy 2 conditions: </a:t>
            </a:r>
          </a:p>
          <a:p>
            <a:r>
              <a:rPr lang="en-US"/>
              <a:t>Minimum score of 80% in each section (A-E)</a:t>
            </a:r>
          </a:p>
          <a:p>
            <a:r>
              <a:rPr lang="en-US"/>
              <a:t>Minimum average of 80% overall</a:t>
            </a:r>
          </a:p>
          <a:p>
            <a:endParaRPr lang="en-US"/>
          </a:p>
        </p:txBody>
      </p:sp>
      <p:cxnSp>
        <p:nvCxnSpPr>
          <p:cNvPr id="4" name="Straight Connector 3">
            <a:extLst>
              <a:ext uri="{FF2B5EF4-FFF2-40B4-BE49-F238E27FC236}">
                <a16:creationId xmlns:a16="http://schemas.microsoft.com/office/drawing/2014/main" id="{31967946-751D-0AAC-B7F3-7BCB2CBE56B3}"/>
              </a:ext>
            </a:extLst>
          </p:cNvPr>
          <p:cNvCxnSpPr>
            <a:cxnSpLocks/>
          </p:cNvCxnSpPr>
          <p:nvPr/>
        </p:nvCxnSpPr>
        <p:spPr>
          <a:xfrm>
            <a:off x="3746090" y="4342353"/>
            <a:ext cx="6617110" cy="0"/>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070311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56C47-E6B9-DB87-5C61-28F1FD9FC1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BF6824-49DD-6B82-B9CD-F3B0D17674F5}"/>
              </a:ext>
            </a:extLst>
          </p:cNvPr>
          <p:cNvSpPr>
            <a:spLocks noGrp="1"/>
          </p:cNvSpPr>
          <p:nvPr>
            <p:ph type="title"/>
          </p:nvPr>
        </p:nvSpPr>
        <p:spPr/>
        <p:txBody>
          <a:bodyPr/>
          <a:lstStyle/>
          <a:p>
            <a:r>
              <a:rPr lang="en-US">
                <a:latin typeface="Source Sans Pro Bold"/>
                <a:ea typeface="Source Sans Pro Bold"/>
              </a:rPr>
              <a:t>Accessing the CfP3 – Phase I Application Portal</a:t>
            </a:r>
            <a:endParaRPr lang="en-US"/>
          </a:p>
        </p:txBody>
      </p:sp>
      <p:sp>
        <p:nvSpPr>
          <p:cNvPr id="4" name="Text Placeholder 3">
            <a:extLst>
              <a:ext uri="{FF2B5EF4-FFF2-40B4-BE49-F238E27FC236}">
                <a16:creationId xmlns:a16="http://schemas.microsoft.com/office/drawing/2014/main" id="{F5BA8F52-67BC-4222-043E-236A15F4B1B4}"/>
              </a:ext>
            </a:extLst>
          </p:cNvPr>
          <p:cNvSpPr>
            <a:spLocks noGrp="1"/>
          </p:cNvSpPr>
          <p:nvPr>
            <p:ph type="body" idx="10"/>
          </p:nvPr>
        </p:nvSpPr>
        <p:spPr/>
        <p:txBody>
          <a:bodyPr vert="horz" lIns="91440" tIns="45720" rIns="91440" bIns="45720" rtlCol="0" anchor="t">
            <a:normAutofit fontScale="92500" lnSpcReduction="10000"/>
          </a:bodyPr>
          <a:lstStyle/>
          <a:p>
            <a:r>
              <a:rPr lang="en-US">
                <a:latin typeface="Source Sans Pro Bold"/>
                <a:ea typeface="Source Sans Pro Bold"/>
              </a:rPr>
              <a:t>05</a:t>
            </a:r>
            <a:endParaRPr lang="en-US"/>
          </a:p>
        </p:txBody>
      </p:sp>
    </p:spTree>
    <p:extLst>
      <p:ext uri="{BB962C8B-B14F-4D97-AF65-F5344CB8AC3E}">
        <p14:creationId xmlns:p14="http://schemas.microsoft.com/office/powerpoint/2010/main" val="38885216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BFCF0-0AA7-2CCE-1556-A9931CD20A8E}"/>
            </a:ext>
          </a:extLst>
        </p:cNvPr>
        <p:cNvGrpSpPr/>
        <p:nvPr/>
      </p:nvGrpSpPr>
      <p:grpSpPr>
        <a:xfrm>
          <a:off x="0" y="0"/>
          <a:ext cx="0" cy="0"/>
          <a:chOff x="0" y="0"/>
          <a:chExt cx="0" cy="0"/>
        </a:xfrm>
      </p:grpSpPr>
      <p:sp>
        <p:nvSpPr>
          <p:cNvPr id="50" name="Text Placeholder 1">
            <a:extLst>
              <a:ext uri="{FF2B5EF4-FFF2-40B4-BE49-F238E27FC236}">
                <a16:creationId xmlns:a16="http://schemas.microsoft.com/office/drawing/2014/main" id="{8A917BD6-5237-C795-9CA4-A56098EFCA7A}"/>
              </a:ext>
            </a:extLst>
          </p:cNvPr>
          <p:cNvSpPr txBox="1">
            <a:spLocks noGrp="1"/>
          </p:cNvSpPr>
          <p:nvPr>
            <p:ph type="title"/>
          </p:nvPr>
        </p:nvSpPr>
        <p:spPr>
          <a:xfrm>
            <a:off x="2229768" y="401164"/>
            <a:ext cx="9620979" cy="82708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4400">
                <a:latin typeface="Source Sans Pro Bold"/>
                <a:ea typeface="Source Sans Pro Bold"/>
                <a:cs typeface="Arial"/>
              </a:rPr>
              <a:t>Video Tutorial on Applying</a:t>
            </a:r>
            <a:endParaRPr lang="en-US" sz="4400">
              <a:latin typeface="Source Sans Pro Bold" panose="020B0703030403020204" pitchFamily="34" charset="0"/>
              <a:ea typeface="Source Sans Pro Bold" panose="020B0703030403020204" pitchFamily="34" charset="0"/>
              <a:cs typeface="Arial"/>
            </a:endParaRPr>
          </a:p>
        </p:txBody>
      </p:sp>
      <p:pic>
        <p:nvPicPr>
          <p:cNvPr id="4" name="Picture 3" descr="A screenshot of a computer&#10;&#10;AI-generated content may be incorrect.">
            <a:extLst>
              <a:ext uri="{FF2B5EF4-FFF2-40B4-BE49-F238E27FC236}">
                <a16:creationId xmlns:a16="http://schemas.microsoft.com/office/drawing/2014/main" id="{950D1506-EFD4-3B23-78AB-DC51CBD96C49}"/>
              </a:ext>
            </a:extLst>
          </p:cNvPr>
          <p:cNvPicPr>
            <a:picLocks noChangeAspect="1"/>
          </p:cNvPicPr>
          <p:nvPr/>
        </p:nvPicPr>
        <p:blipFill>
          <a:blip r:embed="rId2"/>
          <a:stretch>
            <a:fillRect/>
          </a:stretch>
        </p:blipFill>
        <p:spPr>
          <a:xfrm>
            <a:off x="2232319" y="1060621"/>
            <a:ext cx="7861227" cy="4736757"/>
          </a:xfrm>
          <a:prstGeom prst="rect">
            <a:avLst/>
          </a:prstGeom>
        </p:spPr>
      </p:pic>
      <p:sp>
        <p:nvSpPr>
          <p:cNvPr id="5" name="TextBox 4">
            <a:extLst>
              <a:ext uri="{FF2B5EF4-FFF2-40B4-BE49-F238E27FC236}">
                <a16:creationId xmlns:a16="http://schemas.microsoft.com/office/drawing/2014/main" id="{01B5D177-9AD4-DFC8-0D12-233A196CB023}"/>
              </a:ext>
            </a:extLst>
          </p:cNvPr>
          <p:cNvSpPr txBox="1"/>
          <p:nvPr/>
        </p:nvSpPr>
        <p:spPr>
          <a:xfrm>
            <a:off x="2450756" y="6013621"/>
            <a:ext cx="7702378" cy="4942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6" name="TextBox 5">
            <a:extLst>
              <a:ext uri="{FF2B5EF4-FFF2-40B4-BE49-F238E27FC236}">
                <a16:creationId xmlns:a16="http://schemas.microsoft.com/office/drawing/2014/main" id="{171244D1-9D08-CEE3-4E63-232D59966022}"/>
              </a:ext>
            </a:extLst>
          </p:cNvPr>
          <p:cNvSpPr txBox="1"/>
          <p:nvPr/>
        </p:nvSpPr>
        <p:spPr>
          <a:xfrm>
            <a:off x="2512540" y="5951837"/>
            <a:ext cx="74880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hlinkClick r:id="rId3"/>
              </a:rPr>
              <a:t>https://www.thepandemicfund.org/key-application-documents</a:t>
            </a:r>
            <a:endParaRPr lang="en-US"/>
          </a:p>
        </p:txBody>
      </p:sp>
    </p:spTree>
    <p:extLst>
      <p:ext uri="{BB962C8B-B14F-4D97-AF65-F5344CB8AC3E}">
        <p14:creationId xmlns:p14="http://schemas.microsoft.com/office/powerpoint/2010/main" val="479922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9E89A-AF22-6AF7-F2F1-86648303533A}"/>
            </a:ext>
          </a:extLst>
        </p:cNvPr>
        <p:cNvGrpSpPr/>
        <p:nvPr/>
      </p:nvGrpSpPr>
      <p:grpSpPr>
        <a:xfrm>
          <a:off x="0" y="0"/>
          <a:ext cx="0" cy="0"/>
          <a:chOff x="0" y="0"/>
          <a:chExt cx="0" cy="0"/>
        </a:xfrm>
      </p:grpSpPr>
      <p:sp>
        <p:nvSpPr>
          <p:cNvPr id="50" name="Text Placeholder 1">
            <a:extLst>
              <a:ext uri="{FF2B5EF4-FFF2-40B4-BE49-F238E27FC236}">
                <a16:creationId xmlns:a16="http://schemas.microsoft.com/office/drawing/2014/main" id="{B08BBB6D-BBB9-8C06-ED85-F32C0B0D425B}"/>
              </a:ext>
            </a:extLst>
          </p:cNvPr>
          <p:cNvSpPr txBox="1">
            <a:spLocks noGrp="1"/>
          </p:cNvSpPr>
          <p:nvPr>
            <p:ph type="title"/>
          </p:nvPr>
        </p:nvSpPr>
        <p:spPr>
          <a:xfrm>
            <a:off x="2229768" y="401164"/>
            <a:ext cx="9620979" cy="82708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4400">
                <a:latin typeface="Source Sans Pro Bold" panose="020B0703030403020204" pitchFamily="34" charset="0"/>
                <a:ea typeface="Source Sans Pro Bold" panose="020B0703030403020204" pitchFamily="34" charset="0"/>
                <a:cs typeface="Arial"/>
              </a:rPr>
              <a:t>How to Submit Proposals</a:t>
            </a:r>
          </a:p>
        </p:txBody>
      </p:sp>
      <p:grpSp>
        <p:nvGrpSpPr>
          <p:cNvPr id="10" name="Group 9">
            <a:extLst>
              <a:ext uri="{FF2B5EF4-FFF2-40B4-BE49-F238E27FC236}">
                <a16:creationId xmlns:a16="http://schemas.microsoft.com/office/drawing/2014/main" id="{322BDF07-7DD4-F02C-BD78-4CFAD5CF50E6}"/>
              </a:ext>
            </a:extLst>
          </p:cNvPr>
          <p:cNvGrpSpPr/>
          <p:nvPr/>
        </p:nvGrpSpPr>
        <p:grpSpPr>
          <a:xfrm>
            <a:off x="5231217" y="1859858"/>
            <a:ext cx="8509794" cy="3767444"/>
            <a:chOff x="1752298" y="1384137"/>
            <a:chExt cx="9225757" cy="4290632"/>
          </a:xfrm>
        </p:grpSpPr>
        <p:sp>
          <p:nvSpPr>
            <p:cNvPr id="24" name="Rectangle 23">
              <a:extLst>
                <a:ext uri="{FF2B5EF4-FFF2-40B4-BE49-F238E27FC236}">
                  <a16:creationId xmlns:a16="http://schemas.microsoft.com/office/drawing/2014/main" id="{0540CEFF-4336-CED8-8A80-E5D573EDE7E1}"/>
                </a:ext>
              </a:extLst>
            </p:cNvPr>
            <p:cNvSpPr/>
            <p:nvPr/>
          </p:nvSpPr>
          <p:spPr>
            <a:xfrm>
              <a:off x="6519914" y="1384137"/>
              <a:ext cx="2490952" cy="130435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b="1"/>
            </a:p>
            <a:p>
              <a:pPr algn="ctr"/>
              <a:endParaRPr lang="en-US" sz="2400" b="1"/>
            </a:p>
            <a:p>
              <a:pPr algn="ctr"/>
              <a:r>
                <a:rPr lang="en-US" sz="2400" b="1"/>
                <a:t>Where?</a:t>
              </a:r>
            </a:p>
          </p:txBody>
        </p:sp>
        <p:sp>
          <p:nvSpPr>
            <p:cNvPr id="31" name="Rectangle 30">
              <a:extLst>
                <a:ext uri="{FF2B5EF4-FFF2-40B4-BE49-F238E27FC236}">
                  <a16:creationId xmlns:a16="http://schemas.microsoft.com/office/drawing/2014/main" id="{4BE18875-32EF-8377-CEAD-CBCC7342389C}"/>
                </a:ext>
              </a:extLst>
            </p:cNvPr>
            <p:cNvSpPr/>
            <p:nvPr/>
          </p:nvSpPr>
          <p:spPr>
            <a:xfrm>
              <a:off x="6519914" y="2770850"/>
              <a:ext cx="2426173" cy="2903919"/>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t"/>
            <a:lstStyle/>
            <a:p>
              <a:r>
                <a:rPr lang="en-US" sz="1600">
                  <a:solidFill>
                    <a:schemeClr val="tx2"/>
                  </a:solidFill>
                </a:rPr>
                <a:t>Completed applications must be submitted via the portal at:</a:t>
              </a:r>
              <a:endParaRPr lang="en-US">
                <a:solidFill>
                  <a:schemeClr val="tx2"/>
                </a:solidFill>
              </a:endParaRPr>
            </a:p>
            <a:p>
              <a:endParaRPr lang="en-US" sz="1600">
                <a:solidFill>
                  <a:schemeClr val="tx2"/>
                </a:solidFill>
                <a:cs typeface="Arial"/>
              </a:endParaRPr>
            </a:p>
            <a:p>
              <a:r>
                <a:rPr lang="en-US" sz="1600">
                  <a:solidFill>
                    <a:schemeClr val="tx2"/>
                  </a:solidFill>
                  <a:ea typeface="+mn-lt"/>
                  <a:cs typeface="+mn-lt"/>
                  <a:hlinkClick r:id="rId2">
                    <a:extLst>
                      <a:ext uri="{A12FA001-AC4F-418D-AE19-62706E023703}">
                        <ahyp:hlinkClr xmlns:ahyp="http://schemas.microsoft.com/office/drawing/2018/hyperlinkcolor" val="tx"/>
                      </a:ext>
                    </a:extLst>
                  </a:hlinkClick>
                </a:rPr>
                <a:t>https://worldbank.smapply.io/prog/CfP3_1/</a:t>
              </a:r>
              <a:endParaRPr lang="en-US"/>
            </a:p>
            <a:p>
              <a:endParaRPr lang="en-US">
                <a:solidFill>
                  <a:schemeClr val="tx2"/>
                </a:solidFill>
                <a:cs typeface="Arial"/>
              </a:endParaRPr>
            </a:p>
          </p:txBody>
        </p:sp>
        <p:pic>
          <p:nvPicPr>
            <p:cNvPr id="32" name="Graphic 31" descr="Globe outline">
              <a:extLst>
                <a:ext uri="{FF2B5EF4-FFF2-40B4-BE49-F238E27FC236}">
                  <a16:creationId xmlns:a16="http://schemas.microsoft.com/office/drawing/2014/main" id="{75596FBE-1CD8-9CDD-D926-A1C06283DE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52298" y="1470372"/>
              <a:ext cx="654269" cy="654269"/>
            </a:xfrm>
            <a:prstGeom prst="rect">
              <a:avLst/>
            </a:prstGeom>
          </p:spPr>
        </p:pic>
        <p:pic>
          <p:nvPicPr>
            <p:cNvPr id="39" name="Graphic 38" descr="Document with solid fill">
              <a:extLst>
                <a:ext uri="{FF2B5EF4-FFF2-40B4-BE49-F238E27FC236}">
                  <a16:creationId xmlns:a16="http://schemas.microsoft.com/office/drawing/2014/main" id="{73D631C3-617D-0FE4-F7F0-52B37B47C33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34130" y="1501605"/>
              <a:ext cx="623036" cy="623036"/>
            </a:xfrm>
            <a:prstGeom prst="rect">
              <a:avLst/>
            </a:prstGeom>
          </p:spPr>
        </p:pic>
        <p:pic>
          <p:nvPicPr>
            <p:cNvPr id="41" name="Graphic 40" descr="Email outline">
              <a:extLst>
                <a:ext uri="{FF2B5EF4-FFF2-40B4-BE49-F238E27FC236}">
                  <a16:creationId xmlns:a16="http://schemas.microsoft.com/office/drawing/2014/main" id="{79952385-A99E-E2AC-E449-64217278D5B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35768" y="1471581"/>
              <a:ext cx="653059" cy="653059"/>
            </a:xfrm>
            <a:prstGeom prst="rect">
              <a:avLst/>
            </a:prstGeom>
          </p:spPr>
        </p:pic>
        <p:pic>
          <p:nvPicPr>
            <p:cNvPr id="43" name="Graphic 42" descr="Monthly calendar outline">
              <a:extLst>
                <a:ext uri="{FF2B5EF4-FFF2-40B4-BE49-F238E27FC236}">
                  <a16:creationId xmlns:a16="http://schemas.microsoft.com/office/drawing/2014/main" id="{363EC283-6786-3A1A-4285-AF4F97DC66A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31821" y="1514804"/>
              <a:ext cx="746234" cy="746234"/>
            </a:xfrm>
            <a:prstGeom prst="rect">
              <a:avLst/>
            </a:prstGeom>
          </p:spPr>
        </p:pic>
      </p:grpSp>
      <p:pic>
        <p:nvPicPr>
          <p:cNvPr id="2" name="Picture 1" descr="A screenshot of a phone&#10;&#10;AI-generated content may be incorrect.">
            <a:extLst>
              <a:ext uri="{FF2B5EF4-FFF2-40B4-BE49-F238E27FC236}">
                <a16:creationId xmlns:a16="http://schemas.microsoft.com/office/drawing/2014/main" id="{C2CA5071-CEDD-B653-D72F-352968CA5D46}"/>
              </a:ext>
            </a:extLst>
          </p:cNvPr>
          <p:cNvPicPr>
            <a:picLocks noChangeAspect="1"/>
          </p:cNvPicPr>
          <p:nvPr/>
        </p:nvPicPr>
        <p:blipFill>
          <a:blip r:embed="rId11"/>
          <a:stretch>
            <a:fillRect/>
          </a:stretch>
        </p:blipFill>
        <p:spPr>
          <a:xfrm>
            <a:off x="1969062" y="1856767"/>
            <a:ext cx="7336779" cy="3764855"/>
          </a:xfrm>
          <a:prstGeom prst="rect">
            <a:avLst/>
          </a:prstGeom>
        </p:spPr>
      </p:pic>
      <p:sp>
        <p:nvSpPr>
          <p:cNvPr id="3" name="Oval 2">
            <a:extLst>
              <a:ext uri="{FF2B5EF4-FFF2-40B4-BE49-F238E27FC236}">
                <a16:creationId xmlns:a16="http://schemas.microsoft.com/office/drawing/2014/main" id="{363D9854-A090-A03F-3097-85F2389E3B3B}"/>
              </a:ext>
            </a:extLst>
          </p:cNvPr>
          <p:cNvSpPr/>
          <p:nvPr/>
        </p:nvSpPr>
        <p:spPr>
          <a:xfrm>
            <a:off x="6878230" y="2184849"/>
            <a:ext cx="2238795" cy="217136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46616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8BE53-1599-4CD6-F03E-C2F1D6BE39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AC5BE4-D3D8-883E-2927-8863F45CCFDC}"/>
              </a:ext>
            </a:extLst>
          </p:cNvPr>
          <p:cNvSpPr>
            <a:spLocks noGrp="1"/>
          </p:cNvSpPr>
          <p:nvPr>
            <p:ph type="title"/>
          </p:nvPr>
        </p:nvSpPr>
        <p:spPr/>
        <p:txBody>
          <a:bodyPr/>
          <a:lstStyle/>
          <a:p>
            <a:r>
              <a:rPr lang="en-US">
                <a:latin typeface="Source Sans Pro Bold"/>
                <a:ea typeface="Source Sans Pro Bold"/>
              </a:rPr>
              <a:t>Questions &amp; Answers</a:t>
            </a:r>
            <a:endParaRPr lang="en-US"/>
          </a:p>
        </p:txBody>
      </p:sp>
      <p:sp>
        <p:nvSpPr>
          <p:cNvPr id="4" name="Text Placeholder 3">
            <a:extLst>
              <a:ext uri="{FF2B5EF4-FFF2-40B4-BE49-F238E27FC236}">
                <a16:creationId xmlns:a16="http://schemas.microsoft.com/office/drawing/2014/main" id="{F5371DDE-2450-B39C-5AF6-F084026D58D9}"/>
              </a:ext>
            </a:extLst>
          </p:cNvPr>
          <p:cNvSpPr>
            <a:spLocks noGrp="1"/>
          </p:cNvSpPr>
          <p:nvPr>
            <p:ph type="body" idx="10"/>
          </p:nvPr>
        </p:nvSpPr>
        <p:spPr/>
        <p:txBody>
          <a:bodyPr vert="horz" lIns="91440" tIns="45720" rIns="91440" bIns="45720" rtlCol="0" anchor="t">
            <a:normAutofit fontScale="92500" lnSpcReduction="10000"/>
          </a:bodyPr>
          <a:lstStyle/>
          <a:p>
            <a:r>
              <a:rPr lang="en-US">
                <a:latin typeface="Source Sans Pro Bold"/>
                <a:ea typeface="Source Sans Pro Bold"/>
              </a:rPr>
              <a:t>05</a:t>
            </a:r>
            <a:endParaRPr lang="en-US"/>
          </a:p>
        </p:txBody>
      </p:sp>
    </p:spTree>
    <p:extLst>
      <p:ext uri="{BB962C8B-B14F-4D97-AF65-F5344CB8AC3E}">
        <p14:creationId xmlns:p14="http://schemas.microsoft.com/office/powerpoint/2010/main" val="15190168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486DC-99BF-0667-DE6B-38F37AC1E2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FC3395-98CA-D5E0-EF6E-786ABE9007E3}"/>
              </a:ext>
            </a:extLst>
          </p:cNvPr>
          <p:cNvSpPr>
            <a:spLocks noGrp="1"/>
          </p:cNvSpPr>
          <p:nvPr>
            <p:ph type="title"/>
          </p:nvPr>
        </p:nvSpPr>
        <p:spPr/>
        <p:txBody>
          <a:bodyPr/>
          <a:lstStyle/>
          <a:p>
            <a:r>
              <a:rPr lang="en-US">
                <a:latin typeface="Source Sans Pro Bold"/>
                <a:ea typeface="Source Sans Pro Bold"/>
              </a:rPr>
              <a:t>Frequently Asked Questions</a:t>
            </a:r>
            <a:endParaRPr lang="en-US"/>
          </a:p>
        </p:txBody>
      </p:sp>
      <p:sp>
        <p:nvSpPr>
          <p:cNvPr id="3" name="Text Placeholder 2">
            <a:extLst>
              <a:ext uri="{FF2B5EF4-FFF2-40B4-BE49-F238E27FC236}">
                <a16:creationId xmlns:a16="http://schemas.microsoft.com/office/drawing/2014/main" id="{B0346EB0-F6CB-5F43-4F6F-C5EEE3EACEDA}"/>
              </a:ext>
            </a:extLst>
          </p:cNvPr>
          <p:cNvSpPr>
            <a:spLocks noGrp="1"/>
          </p:cNvSpPr>
          <p:nvPr>
            <p:ph type="body" idx="1"/>
          </p:nvPr>
        </p:nvSpPr>
        <p:spPr>
          <a:xfrm>
            <a:off x="2832354" y="4693112"/>
            <a:ext cx="4410446" cy="1426816"/>
          </a:xfrm>
        </p:spPr>
        <p:txBody>
          <a:bodyPr vert="horz" lIns="91440" tIns="45720" rIns="91440" bIns="45720" rtlCol="0" anchor="t">
            <a:normAutofit/>
          </a:bodyPr>
          <a:lstStyle/>
          <a:p>
            <a:r>
              <a:rPr lang="en-US" b="1">
                <a:latin typeface="Source Sans Pro Semibold"/>
                <a:ea typeface="Source Sans Pro Semibold"/>
              </a:rPr>
              <a:t>From  April 1, 2025 Info Session</a:t>
            </a:r>
            <a:endParaRPr lang="en-US" b="1"/>
          </a:p>
        </p:txBody>
      </p:sp>
    </p:spTree>
    <p:extLst>
      <p:ext uri="{BB962C8B-B14F-4D97-AF65-F5344CB8AC3E}">
        <p14:creationId xmlns:p14="http://schemas.microsoft.com/office/powerpoint/2010/main" val="1763534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718AE-AF15-352D-A8A9-F3CF5F6C2109}"/>
            </a:ext>
          </a:extLst>
        </p:cNvPr>
        <p:cNvGrpSpPr/>
        <p:nvPr/>
      </p:nvGrpSpPr>
      <p:grpSpPr>
        <a:xfrm>
          <a:off x="0" y="0"/>
          <a:ext cx="0" cy="0"/>
          <a:chOff x="0" y="0"/>
          <a:chExt cx="0" cy="0"/>
        </a:xfrm>
      </p:grpSpPr>
      <p:sp>
        <p:nvSpPr>
          <p:cNvPr id="50" name="Text Placeholder 1">
            <a:extLst>
              <a:ext uri="{FF2B5EF4-FFF2-40B4-BE49-F238E27FC236}">
                <a16:creationId xmlns:a16="http://schemas.microsoft.com/office/drawing/2014/main" id="{93934A5C-8140-B3A8-B592-954FF5D637CC}"/>
              </a:ext>
            </a:extLst>
          </p:cNvPr>
          <p:cNvSpPr txBox="1">
            <a:spLocks noGrp="1"/>
          </p:cNvSpPr>
          <p:nvPr>
            <p:ph type="title"/>
          </p:nvPr>
        </p:nvSpPr>
        <p:spPr>
          <a:xfrm>
            <a:off x="1999397" y="909363"/>
            <a:ext cx="9620979" cy="82708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a:latin typeface="Source Sans Pro Bold"/>
                <a:ea typeface="Source Sans Pro Bold"/>
              </a:rPr>
              <a:t>Are countries that received funding in the first or second calls eligible to apply for the third call?</a:t>
            </a:r>
            <a:endParaRPr lang="en-US" sz="4000">
              <a:latin typeface="Source Sans Pro Bold" panose="020B0703030403020204" pitchFamily="34" charset="0"/>
              <a:ea typeface="Source Sans Pro Bold" panose="020B0703030403020204" pitchFamily="34" charset="0"/>
            </a:endParaRPr>
          </a:p>
        </p:txBody>
      </p:sp>
      <p:sp>
        <p:nvSpPr>
          <p:cNvPr id="4" name="TextBox 3">
            <a:extLst>
              <a:ext uri="{FF2B5EF4-FFF2-40B4-BE49-F238E27FC236}">
                <a16:creationId xmlns:a16="http://schemas.microsoft.com/office/drawing/2014/main" id="{A47E6248-5A15-8A22-DB09-960D6754D5D7}"/>
              </a:ext>
            </a:extLst>
          </p:cNvPr>
          <p:cNvSpPr txBox="1"/>
          <p:nvPr/>
        </p:nvSpPr>
        <p:spPr>
          <a:xfrm>
            <a:off x="1999397" y="540031"/>
            <a:ext cx="6097136" cy="369332"/>
          </a:xfrm>
          <a:prstGeom prst="rect">
            <a:avLst/>
          </a:prstGeom>
          <a:noFill/>
        </p:spPr>
        <p:txBody>
          <a:bodyPr wrap="square">
            <a:spAutoFit/>
          </a:bodyPr>
          <a:lstStyle/>
          <a:p>
            <a:r>
              <a:rPr lang="en-US" i="1">
                <a:solidFill>
                  <a:srgbClr val="008DB9"/>
                </a:solidFill>
                <a:latin typeface="Source Sans Pro Semibold"/>
                <a:ea typeface="Source Sans Pro Semibold"/>
              </a:rPr>
              <a:t>Eligibility</a:t>
            </a:r>
            <a:endParaRPr lang="en-US" i="1">
              <a:solidFill>
                <a:srgbClr val="008DB9"/>
              </a:solidFill>
            </a:endParaRPr>
          </a:p>
        </p:txBody>
      </p:sp>
      <p:sp>
        <p:nvSpPr>
          <p:cNvPr id="3" name="TextBox 2">
            <a:extLst>
              <a:ext uri="{FF2B5EF4-FFF2-40B4-BE49-F238E27FC236}">
                <a16:creationId xmlns:a16="http://schemas.microsoft.com/office/drawing/2014/main" id="{523FFDBC-67A0-A4D7-6964-F25D3A7328F5}"/>
              </a:ext>
            </a:extLst>
          </p:cNvPr>
          <p:cNvSpPr txBox="1"/>
          <p:nvPr/>
        </p:nvSpPr>
        <p:spPr>
          <a:xfrm>
            <a:off x="1999397" y="2811219"/>
            <a:ext cx="9945998" cy="267765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400">
                <a:solidFill>
                  <a:srgbClr val="131619"/>
                </a:solidFill>
                <a:latin typeface="Source Sans Pro"/>
                <a:ea typeface="+mn-lt"/>
                <a:cs typeface="+mn-lt"/>
              </a:rPr>
              <a:t>Countries that received single-country grants are not eligible for another single-country grant, but MAY apply for one multi-country grant. </a:t>
            </a:r>
            <a:endParaRPr lang="en-US" sz="2400">
              <a:solidFill>
                <a:srgbClr val="000000"/>
              </a:solidFill>
              <a:latin typeface="Source Sans Pro"/>
              <a:ea typeface="Source Sans Pro"/>
              <a:cs typeface="+mn-lt"/>
            </a:endParaRPr>
          </a:p>
          <a:p>
            <a:pPr marL="285750" indent="-285750">
              <a:buFont typeface="Arial" panose="020B0604020202020204" pitchFamily="34" charset="0"/>
              <a:buChar char="•"/>
            </a:pPr>
            <a:r>
              <a:rPr lang="en-US" sz="2400">
                <a:solidFill>
                  <a:srgbClr val="131619"/>
                </a:solidFill>
                <a:latin typeface="Source Sans Pro"/>
                <a:ea typeface="+mn-lt"/>
                <a:cs typeface="+mn-lt"/>
              </a:rPr>
              <a:t>Countries that were part of a multi-country grant or Regional Entity proposal (but not a single-country proposal) are eligible to apply for one single-country grant and one multi-country grant in the 3rd </a:t>
            </a:r>
            <a:r>
              <a:rPr lang="en-US" sz="2400" err="1">
                <a:solidFill>
                  <a:srgbClr val="131619"/>
                </a:solidFill>
                <a:latin typeface="Source Sans Pro"/>
                <a:ea typeface="+mn-lt"/>
                <a:cs typeface="+mn-lt"/>
              </a:rPr>
              <a:t>CfP</a:t>
            </a:r>
            <a:r>
              <a:rPr lang="en-US" sz="2400">
                <a:solidFill>
                  <a:srgbClr val="131619"/>
                </a:solidFill>
                <a:latin typeface="Source Sans Pro"/>
                <a:ea typeface="+mn-lt"/>
                <a:cs typeface="+mn-lt"/>
              </a:rPr>
              <a:t>. </a:t>
            </a:r>
            <a:endParaRPr lang="en-US" sz="2400">
              <a:solidFill>
                <a:srgbClr val="000000"/>
              </a:solidFill>
              <a:latin typeface="Source Sans Pro"/>
              <a:ea typeface="Source Sans Pro"/>
              <a:cs typeface="+mn-lt"/>
            </a:endParaRPr>
          </a:p>
          <a:p>
            <a:pPr marL="285750" indent="-285750">
              <a:buFont typeface="Arial" panose="020B0604020202020204" pitchFamily="34" charset="0"/>
              <a:buChar char="•"/>
            </a:pPr>
            <a:r>
              <a:rPr lang="en-US" sz="2400">
                <a:solidFill>
                  <a:srgbClr val="131619"/>
                </a:solidFill>
                <a:latin typeface="Source Sans Pro"/>
                <a:ea typeface="+mn-lt"/>
                <a:cs typeface="+mn-lt"/>
              </a:rPr>
              <a:t>There is a table with different scenarios in the Guidance Note that might be helpful.</a:t>
            </a:r>
            <a:endParaRPr lang="en-US" sz="2400">
              <a:latin typeface="Source Sans Pro"/>
              <a:ea typeface="Source Sans Pro"/>
            </a:endParaRPr>
          </a:p>
        </p:txBody>
      </p:sp>
    </p:spTree>
    <p:extLst>
      <p:ext uri="{BB962C8B-B14F-4D97-AF65-F5344CB8AC3E}">
        <p14:creationId xmlns:p14="http://schemas.microsoft.com/office/powerpoint/2010/main" val="38820276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3185C-BEE5-75E8-0C9A-E9BFF45A54CF}"/>
            </a:ext>
          </a:extLst>
        </p:cNvPr>
        <p:cNvGrpSpPr/>
        <p:nvPr/>
      </p:nvGrpSpPr>
      <p:grpSpPr>
        <a:xfrm>
          <a:off x="0" y="0"/>
          <a:ext cx="0" cy="0"/>
          <a:chOff x="0" y="0"/>
          <a:chExt cx="0" cy="0"/>
        </a:xfrm>
      </p:grpSpPr>
      <p:sp>
        <p:nvSpPr>
          <p:cNvPr id="50" name="Text Placeholder 1">
            <a:extLst>
              <a:ext uri="{FF2B5EF4-FFF2-40B4-BE49-F238E27FC236}">
                <a16:creationId xmlns:a16="http://schemas.microsoft.com/office/drawing/2014/main" id="{E1E7B692-0694-63AC-ADBD-BE788EAF861E}"/>
              </a:ext>
            </a:extLst>
          </p:cNvPr>
          <p:cNvSpPr txBox="1">
            <a:spLocks noGrp="1"/>
          </p:cNvSpPr>
          <p:nvPr>
            <p:ph type="title"/>
          </p:nvPr>
        </p:nvSpPr>
        <p:spPr>
          <a:xfrm>
            <a:off x="1999397" y="909363"/>
            <a:ext cx="9620979" cy="174566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a:latin typeface="Source Sans Pro Bold"/>
                <a:ea typeface="Source Sans Pro Bold"/>
              </a:rPr>
              <a:t>Do proposals need to demonstrate civil society engagement?</a:t>
            </a:r>
          </a:p>
        </p:txBody>
      </p:sp>
      <p:sp>
        <p:nvSpPr>
          <p:cNvPr id="4" name="TextBox 3">
            <a:extLst>
              <a:ext uri="{FF2B5EF4-FFF2-40B4-BE49-F238E27FC236}">
                <a16:creationId xmlns:a16="http://schemas.microsoft.com/office/drawing/2014/main" id="{1713F4FE-220A-04F3-0856-DE6FAB9F50AB}"/>
              </a:ext>
            </a:extLst>
          </p:cNvPr>
          <p:cNvSpPr txBox="1"/>
          <p:nvPr/>
        </p:nvSpPr>
        <p:spPr>
          <a:xfrm>
            <a:off x="1999397" y="540031"/>
            <a:ext cx="6097136" cy="369332"/>
          </a:xfrm>
          <a:prstGeom prst="rect">
            <a:avLst/>
          </a:prstGeom>
          <a:noFill/>
        </p:spPr>
        <p:txBody>
          <a:bodyPr wrap="square" lIns="91440" tIns="45720" rIns="91440" bIns="45720" anchor="t">
            <a:spAutoFit/>
          </a:bodyPr>
          <a:lstStyle/>
          <a:p>
            <a:r>
              <a:rPr lang="en-US" i="1">
                <a:solidFill>
                  <a:srgbClr val="008DB9"/>
                </a:solidFill>
                <a:latin typeface="Source Sans Pro Semibold"/>
                <a:ea typeface="Source Sans Pro Semibold"/>
              </a:rPr>
              <a:t>Coordination</a:t>
            </a:r>
            <a:endParaRPr lang="en-US"/>
          </a:p>
        </p:txBody>
      </p:sp>
      <p:sp>
        <p:nvSpPr>
          <p:cNvPr id="3" name="TextBox 2">
            <a:extLst>
              <a:ext uri="{FF2B5EF4-FFF2-40B4-BE49-F238E27FC236}">
                <a16:creationId xmlns:a16="http://schemas.microsoft.com/office/drawing/2014/main" id="{D35F5F2F-2F35-0808-95D3-3032F192D4B4}"/>
              </a:ext>
            </a:extLst>
          </p:cNvPr>
          <p:cNvSpPr txBox="1"/>
          <p:nvPr/>
        </p:nvSpPr>
        <p:spPr>
          <a:xfrm>
            <a:off x="1999397" y="2552481"/>
            <a:ext cx="9945998" cy="2954655"/>
          </a:xfrm>
          <a:prstGeom prst="rect">
            <a:avLst/>
          </a:prstGeom>
          <a:noFill/>
        </p:spPr>
        <p:txBody>
          <a:bodyPr wrap="square" lIns="91440" tIns="45720" rIns="91440" bIns="45720" rtlCol="0" anchor="t">
            <a:spAutoFit/>
          </a:bodyPr>
          <a:lstStyle/>
          <a:p>
            <a:r>
              <a:rPr lang="en-US" sz="2400">
                <a:latin typeface="Source Sans Pro"/>
                <a:ea typeface="Source Sans Pro"/>
              </a:rPr>
              <a:t>We encourage the engagement of civil society organizations (CSOs) and other community-based organizations in the development of proposals submitted by Countries and / or Implementing Entities to the Pandemic Fund. Community engagement is one of the four underlying themes of PF projects as defined in the</a:t>
            </a:r>
            <a:r>
              <a:rPr lang="en-US" sz="2400">
                <a:solidFill>
                  <a:srgbClr val="FF0000"/>
                </a:solidFill>
                <a:latin typeface="Source Sans Pro"/>
                <a:ea typeface="Source Sans Pro"/>
              </a:rPr>
              <a:t> </a:t>
            </a:r>
            <a:r>
              <a:rPr lang="en-US" sz="2400">
                <a:solidFill>
                  <a:srgbClr val="FF0000"/>
                </a:solidFill>
                <a:latin typeface="Source Sans Pro"/>
                <a:ea typeface="Source Sans Pro"/>
                <a:hlinkClick r:id="rId4"/>
              </a:rPr>
              <a:t>Pandemic Fund Strategic Plan</a:t>
            </a:r>
            <a:r>
              <a:rPr lang="en-US" sz="2400">
                <a:latin typeface="Source Sans Pro"/>
                <a:ea typeface="Source Sans Pro"/>
              </a:rPr>
              <a:t>. These organizations may also be contracted to serve as Delivery Partners during implementation. </a:t>
            </a:r>
            <a:endParaRPr lang="en-US"/>
          </a:p>
          <a:p>
            <a:endParaRPr lang="en-US"/>
          </a:p>
        </p:txBody>
      </p:sp>
    </p:spTree>
    <p:extLst>
      <p:ext uri="{BB962C8B-B14F-4D97-AF65-F5344CB8AC3E}">
        <p14:creationId xmlns:p14="http://schemas.microsoft.com/office/powerpoint/2010/main" val="3208952308"/>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486DC-99BF-0667-DE6B-38F37AC1E2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FC3395-98CA-D5E0-EF6E-786ABE9007E3}"/>
              </a:ext>
            </a:extLst>
          </p:cNvPr>
          <p:cNvSpPr>
            <a:spLocks noGrp="1"/>
          </p:cNvSpPr>
          <p:nvPr>
            <p:ph type="title"/>
          </p:nvPr>
        </p:nvSpPr>
        <p:spPr/>
        <p:txBody>
          <a:bodyPr/>
          <a:lstStyle/>
          <a:p>
            <a:r>
              <a:rPr lang="en-US">
                <a:latin typeface="Source Sans Pro Bold"/>
                <a:ea typeface="Source Sans Pro Bold"/>
              </a:rPr>
              <a:t>Welcome and Overview of the Pandemic Fund</a:t>
            </a:r>
            <a:endParaRPr lang="en-US"/>
          </a:p>
        </p:txBody>
      </p:sp>
      <p:sp>
        <p:nvSpPr>
          <p:cNvPr id="4" name="Text Placeholder 3">
            <a:extLst>
              <a:ext uri="{FF2B5EF4-FFF2-40B4-BE49-F238E27FC236}">
                <a16:creationId xmlns:a16="http://schemas.microsoft.com/office/drawing/2014/main" id="{7D3F38E1-DDF4-A2B4-099F-0562E66BB30F}"/>
              </a:ext>
            </a:extLst>
          </p:cNvPr>
          <p:cNvSpPr>
            <a:spLocks noGrp="1"/>
          </p:cNvSpPr>
          <p:nvPr>
            <p:ph type="body" idx="10"/>
          </p:nvPr>
        </p:nvSpPr>
        <p:spPr/>
        <p:txBody>
          <a:bodyPr vert="horz" lIns="91440" tIns="45720" rIns="91440" bIns="45720" rtlCol="0" anchor="t">
            <a:normAutofit fontScale="92500" lnSpcReduction="10000"/>
          </a:bodyPr>
          <a:lstStyle/>
          <a:p>
            <a:r>
              <a:rPr lang="en-US">
                <a:latin typeface="Source Sans Pro Bold"/>
                <a:ea typeface="Source Sans Pro Bold"/>
              </a:rPr>
              <a:t>01</a:t>
            </a:r>
            <a:endParaRPr lang="en-US"/>
          </a:p>
        </p:txBody>
      </p:sp>
    </p:spTree>
    <p:extLst>
      <p:ext uri="{BB962C8B-B14F-4D97-AF65-F5344CB8AC3E}">
        <p14:creationId xmlns:p14="http://schemas.microsoft.com/office/powerpoint/2010/main" val="24986897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82C93-2094-AB7D-B142-F5B283EB2297}"/>
            </a:ext>
          </a:extLst>
        </p:cNvPr>
        <p:cNvGrpSpPr/>
        <p:nvPr/>
      </p:nvGrpSpPr>
      <p:grpSpPr>
        <a:xfrm>
          <a:off x="0" y="0"/>
          <a:ext cx="0" cy="0"/>
          <a:chOff x="0" y="0"/>
          <a:chExt cx="0" cy="0"/>
        </a:xfrm>
      </p:grpSpPr>
      <p:sp>
        <p:nvSpPr>
          <p:cNvPr id="50" name="Text Placeholder 1">
            <a:extLst>
              <a:ext uri="{FF2B5EF4-FFF2-40B4-BE49-F238E27FC236}">
                <a16:creationId xmlns:a16="http://schemas.microsoft.com/office/drawing/2014/main" id="{50182EA5-CB7C-D201-F2EF-8BC621D04950}"/>
              </a:ext>
            </a:extLst>
          </p:cNvPr>
          <p:cNvSpPr txBox="1">
            <a:spLocks noGrp="1"/>
          </p:cNvSpPr>
          <p:nvPr>
            <p:ph type="title"/>
          </p:nvPr>
        </p:nvSpPr>
        <p:spPr>
          <a:xfrm>
            <a:off x="1999397" y="909363"/>
            <a:ext cx="9620979" cy="82708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a:latin typeface="Source Sans Pro Bold"/>
                <a:ea typeface="Source Sans Pro Bold"/>
              </a:rPr>
              <a:t>How does an entity become an Implementing Entity (IE)?</a:t>
            </a:r>
          </a:p>
        </p:txBody>
      </p:sp>
      <p:sp>
        <p:nvSpPr>
          <p:cNvPr id="4" name="TextBox 3">
            <a:extLst>
              <a:ext uri="{FF2B5EF4-FFF2-40B4-BE49-F238E27FC236}">
                <a16:creationId xmlns:a16="http://schemas.microsoft.com/office/drawing/2014/main" id="{B1E69041-FD1F-5088-6DF7-FBAD02D083F1}"/>
              </a:ext>
            </a:extLst>
          </p:cNvPr>
          <p:cNvSpPr txBox="1"/>
          <p:nvPr/>
        </p:nvSpPr>
        <p:spPr>
          <a:xfrm>
            <a:off x="1999397" y="540031"/>
            <a:ext cx="6097136" cy="369332"/>
          </a:xfrm>
          <a:prstGeom prst="rect">
            <a:avLst/>
          </a:prstGeom>
          <a:noFill/>
        </p:spPr>
        <p:txBody>
          <a:bodyPr wrap="square" lIns="91440" tIns="45720" rIns="91440" bIns="45720" anchor="t">
            <a:spAutoFit/>
          </a:bodyPr>
          <a:lstStyle/>
          <a:p>
            <a:r>
              <a:rPr lang="en-US" i="1">
                <a:solidFill>
                  <a:srgbClr val="008DB9"/>
                </a:solidFill>
                <a:latin typeface="Source Sans Pro Semibold"/>
                <a:ea typeface="Source Sans Pro Semibold"/>
              </a:rPr>
              <a:t>Implementation </a:t>
            </a:r>
          </a:p>
        </p:txBody>
      </p:sp>
      <p:sp>
        <p:nvSpPr>
          <p:cNvPr id="3" name="TextBox 2">
            <a:extLst>
              <a:ext uri="{FF2B5EF4-FFF2-40B4-BE49-F238E27FC236}">
                <a16:creationId xmlns:a16="http://schemas.microsoft.com/office/drawing/2014/main" id="{12F52E8C-3664-54E9-6E8C-E586B606D629}"/>
              </a:ext>
            </a:extLst>
          </p:cNvPr>
          <p:cNvSpPr txBox="1"/>
          <p:nvPr/>
        </p:nvSpPr>
        <p:spPr>
          <a:xfrm>
            <a:off x="1999397" y="2876070"/>
            <a:ext cx="9945998" cy="2677656"/>
          </a:xfrm>
          <a:prstGeom prst="rect">
            <a:avLst/>
          </a:prstGeom>
          <a:noFill/>
        </p:spPr>
        <p:txBody>
          <a:bodyPr wrap="square" lIns="91440" tIns="45720" rIns="91440" bIns="45720" rtlCol="0" anchor="t">
            <a:spAutoFit/>
          </a:bodyPr>
          <a:lstStyle/>
          <a:p>
            <a:r>
              <a:rPr lang="en-US" sz="2400">
                <a:latin typeface="Source Sans Pro"/>
                <a:ea typeface="Source Sans Pro"/>
              </a:rPr>
              <a:t>The Pandemic Fund has an established process for IE accreditation, which is done by an independent Accreditation Panel. </a:t>
            </a:r>
            <a:endParaRPr lang="en-US">
              <a:latin typeface="Aptos" panose="02110004020202020204"/>
              <a:ea typeface="Source Sans Pro"/>
            </a:endParaRPr>
          </a:p>
          <a:p>
            <a:endParaRPr lang="en-US" sz="2400">
              <a:latin typeface="Source Sans Pro"/>
              <a:ea typeface="Source Sans Pro"/>
            </a:endParaRPr>
          </a:p>
          <a:p>
            <a:r>
              <a:rPr lang="en-US" sz="2400">
                <a:latin typeface="Source Sans Pro"/>
                <a:ea typeface="Source Sans Pro"/>
              </a:rPr>
              <a:t>To date, 13 entities have signed Financial Procedures Agreements (FPAs) with the World Bank as Trustee. Any new applications from entities that wish to be accredited must submit applications to the Pandemic Fund Secretariat. </a:t>
            </a:r>
            <a:endParaRPr lang="en-US"/>
          </a:p>
        </p:txBody>
      </p:sp>
    </p:spTree>
    <p:extLst>
      <p:ext uri="{BB962C8B-B14F-4D97-AF65-F5344CB8AC3E}">
        <p14:creationId xmlns:p14="http://schemas.microsoft.com/office/powerpoint/2010/main" val="15617228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CF2284-ADAF-07B0-02C9-4838175931EE}"/>
            </a:ext>
          </a:extLst>
        </p:cNvPr>
        <p:cNvGrpSpPr/>
        <p:nvPr/>
      </p:nvGrpSpPr>
      <p:grpSpPr>
        <a:xfrm>
          <a:off x="0" y="0"/>
          <a:ext cx="0" cy="0"/>
          <a:chOff x="0" y="0"/>
          <a:chExt cx="0" cy="0"/>
        </a:xfrm>
      </p:grpSpPr>
      <p:pic>
        <p:nvPicPr>
          <p:cNvPr id="9" name="Picture 8" descr="A screenshot of a web page&#10;&#10;AI-generated content may be incorrect.">
            <a:extLst>
              <a:ext uri="{FF2B5EF4-FFF2-40B4-BE49-F238E27FC236}">
                <a16:creationId xmlns:a16="http://schemas.microsoft.com/office/drawing/2014/main" id="{DAFBEE0E-EFFA-8801-1DA3-BC73EAAE3CB2}"/>
              </a:ext>
            </a:extLst>
          </p:cNvPr>
          <p:cNvPicPr>
            <a:picLocks noChangeAspect="1"/>
          </p:cNvPicPr>
          <p:nvPr/>
        </p:nvPicPr>
        <p:blipFill>
          <a:blip r:embed="rId2"/>
          <a:stretch>
            <a:fillRect/>
          </a:stretch>
        </p:blipFill>
        <p:spPr>
          <a:xfrm>
            <a:off x="1811993" y="2276352"/>
            <a:ext cx="6050521" cy="3887166"/>
          </a:xfrm>
          <a:prstGeom prst="rect">
            <a:avLst/>
          </a:prstGeom>
        </p:spPr>
      </p:pic>
      <p:sp>
        <p:nvSpPr>
          <p:cNvPr id="50" name="Text Placeholder 1">
            <a:extLst>
              <a:ext uri="{FF2B5EF4-FFF2-40B4-BE49-F238E27FC236}">
                <a16:creationId xmlns:a16="http://schemas.microsoft.com/office/drawing/2014/main" id="{2E7D5F17-4C46-D481-B830-C2929C8FF854}"/>
              </a:ext>
            </a:extLst>
          </p:cNvPr>
          <p:cNvSpPr txBox="1">
            <a:spLocks noGrp="1"/>
          </p:cNvSpPr>
          <p:nvPr>
            <p:ph type="title"/>
          </p:nvPr>
        </p:nvSpPr>
        <p:spPr>
          <a:xfrm>
            <a:off x="2229768" y="401164"/>
            <a:ext cx="9620979" cy="82708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4400">
                <a:latin typeface="Source Sans Pro Bold" panose="020B0703030403020204" pitchFamily="34" charset="0"/>
                <a:ea typeface="Source Sans Pro Bold" panose="020B0703030403020204" pitchFamily="34" charset="0"/>
                <a:cs typeface="Arial"/>
              </a:rPr>
              <a:t>For More Information</a:t>
            </a:r>
          </a:p>
        </p:txBody>
      </p:sp>
      <p:sp>
        <p:nvSpPr>
          <p:cNvPr id="2" name="TextBox 1">
            <a:extLst>
              <a:ext uri="{FF2B5EF4-FFF2-40B4-BE49-F238E27FC236}">
                <a16:creationId xmlns:a16="http://schemas.microsoft.com/office/drawing/2014/main" id="{64C88F57-A07B-4659-944F-2F70246E5383}"/>
              </a:ext>
            </a:extLst>
          </p:cNvPr>
          <p:cNvSpPr txBox="1"/>
          <p:nvPr/>
        </p:nvSpPr>
        <p:spPr>
          <a:xfrm>
            <a:off x="2229768" y="1228251"/>
            <a:ext cx="9804400" cy="369332"/>
          </a:xfrm>
          <a:prstGeom prst="rect">
            <a:avLst/>
          </a:prstGeom>
          <a:noFill/>
        </p:spPr>
        <p:txBody>
          <a:bodyPr wrap="square" rtlCol="0">
            <a:spAutoFit/>
          </a:bodyPr>
          <a:lstStyle/>
          <a:p>
            <a:r>
              <a:rPr lang="en-US" b="1"/>
              <a:t>Pandemic Fund website: </a:t>
            </a:r>
            <a:r>
              <a:rPr lang="en-US" b="1">
                <a:hlinkClick r:id="rId3"/>
              </a:rPr>
              <a:t>https://www.thepandemicfund.org/call-for-proposals</a:t>
            </a:r>
            <a:r>
              <a:rPr lang="en-US" b="1"/>
              <a:t> </a:t>
            </a:r>
            <a:endParaRPr lang="en-US"/>
          </a:p>
        </p:txBody>
      </p:sp>
      <p:sp>
        <p:nvSpPr>
          <p:cNvPr id="4" name="Speech Bubble: Rectangle 3">
            <a:extLst>
              <a:ext uri="{FF2B5EF4-FFF2-40B4-BE49-F238E27FC236}">
                <a16:creationId xmlns:a16="http://schemas.microsoft.com/office/drawing/2014/main" id="{78E8BF86-9EEB-B21D-C0E0-75C748A7FF57}"/>
              </a:ext>
            </a:extLst>
          </p:cNvPr>
          <p:cNvSpPr/>
          <p:nvPr/>
        </p:nvSpPr>
        <p:spPr>
          <a:xfrm>
            <a:off x="5852753" y="1876749"/>
            <a:ext cx="1648354" cy="800066"/>
          </a:xfrm>
          <a:prstGeom prst="wedgeRectCallout">
            <a:avLst>
              <a:gd name="adj1" fmla="val -32276"/>
              <a:gd name="adj2" fmla="val 729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Key information in the “Funding Opportunities” tab</a:t>
            </a:r>
          </a:p>
        </p:txBody>
      </p:sp>
      <p:sp>
        <p:nvSpPr>
          <p:cNvPr id="7" name="Speech Bubble: Rectangle 6">
            <a:extLst>
              <a:ext uri="{FF2B5EF4-FFF2-40B4-BE49-F238E27FC236}">
                <a16:creationId xmlns:a16="http://schemas.microsoft.com/office/drawing/2014/main" id="{B2B89D00-B63E-A791-FE0A-1B7146844E66}"/>
              </a:ext>
            </a:extLst>
          </p:cNvPr>
          <p:cNvSpPr/>
          <p:nvPr/>
        </p:nvSpPr>
        <p:spPr>
          <a:xfrm>
            <a:off x="10651067" y="2065997"/>
            <a:ext cx="1486422" cy="601249"/>
          </a:xfrm>
          <a:prstGeom prst="wedgeRectCallout">
            <a:avLst>
              <a:gd name="adj1" fmla="val -32276"/>
              <a:gd name="adj2" fmla="val 72917"/>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a:t>Overview of process and key documents</a:t>
            </a:r>
          </a:p>
        </p:txBody>
      </p:sp>
      <p:pic>
        <p:nvPicPr>
          <p:cNvPr id="8" name="Picture 7" descr="A white text with blue text&#10;&#10;AI-generated content may be incorrect.">
            <a:extLst>
              <a:ext uri="{FF2B5EF4-FFF2-40B4-BE49-F238E27FC236}">
                <a16:creationId xmlns:a16="http://schemas.microsoft.com/office/drawing/2014/main" id="{0B4A72BA-90D5-F1CA-4A88-8CC459F62303}"/>
              </a:ext>
            </a:extLst>
          </p:cNvPr>
          <p:cNvPicPr>
            <a:picLocks noChangeAspect="1"/>
          </p:cNvPicPr>
          <p:nvPr/>
        </p:nvPicPr>
        <p:blipFill>
          <a:blip r:embed="rId4"/>
          <a:srcRect l="-498" t="-59" r="17687"/>
          <a:stretch/>
        </p:blipFill>
        <p:spPr>
          <a:xfrm>
            <a:off x="7500558" y="2881956"/>
            <a:ext cx="4545705" cy="3522704"/>
          </a:xfrm>
          <a:prstGeom prst="rect">
            <a:avLst/>
          </a:prstGeom>
        </p:spPr>
      </p:pic>
    </p:spTree>
    <p:extLst>
      <p:ext uri="{BB962C8B-B14F-4D97-AF65-F5344CB8AC3E}">
        <p14:creationId xmlns:p14="http://schemas.microsoft.com/office/powerpoint/2010/main" val="22293602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75EEF-703B-F679-ECE2-A4C8E506857D}"/>
            </a:ext>
          </a:extLst>
        </p:cNvPr>
        <p:cNvGrpSpPr/>
        <p:nvPr/>
      </p:nvGrpSpPr>
      <p:grpSpPr>
        <a:xfrm>
          <a:off x="0" y="0"/>
          <a:ext cx="0" cy="0"/>
          <a:chOff x="0" y="0"/>
          <a:chExt cx="0" cy="0"/>
        </a:xfrm>
      </p:grpSpPr>
      <p:sp>
        <p:nvSpPr>
          <p:cNvPr id="50" name="Text Placeholder 1">
            <a:extLst>
              <a:ext uri="{FF2B5EF4-FFF2-40B4-BE49-F238E27FC236}">
                <a16:creationId xmlns:a16="http://schemas.microsoft.com/office/drawing/2014/main" id="{67FA7A54-E106-297A-5025-57ACA5BDBD44}"/>
              </a:ext>
            </a:extLst>
          </p:cNvPr>
          <p:cNvSpPr txBox="1">
            <a:spLocks noGrp="1"/>
          </p:cNvSpPr>
          <p:nvPr>
            <p:ph type="title"/>
          </p:nvPr>
        </p:nvSpPr>
        <p:spPr>
          <a:xfrm>
            <a:off x="2229768" y="401164"/>
            <a:ext cx="9620979" cy="82708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4400">
                <a:latin typeface="Source Sans Pro Bold"/>
                <a:ea typeface="Source Sans Pro Bold"/>
                <a:cs typeface="Arial"/>
              </a:rPr>
              <a:t>Quick Links</a:t>
            </a:r>
            <a:endParaRPr lang="en-US" sz="4400">
              <a:latin typeface="Source Sans Pro Bold" panose="020B0703030403020204" pitchFamily="34" charset="0"/>
              <a:ea typeface="Source Sans Pro Bold" panose="020B0703030403020204" pitchFamily="34" charset="0"/>
              <a:cs typeface="Arial"/>
            </a:endParaRPr>
          </a:p>
        </p:txBody>
      </p:sp>
      <p:sp>
        <p:nvSpPr>
          <p:cNvPr id="4" name="TextBox 3">
            <a:extLst>
              <a:ext uri="{FF2B5EF4-FFF2-40B4-BE49-F238E27FC236}">
                <a16:creationId xmlns:a16="http://schemas.microsoft.com/office/drawing/2014/main" id="{B815010E-A1FE-63F6-6D56-CC3E6B3E86E1}"/>
              </a:ext>
            </a:extLst>
          </p:cNvPr>
          <p:cNvSpPr txBox="1"/>
          <p:nvPr/>
        </p:nvSpPr>
        <p:spPr>
          <a:xfrm>
            <a:off x="1967695" y="1369671"/>
            <a:ext cx="9568405" cy="53783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ts val="300"/>
              </a:spcBef>
              <a:spcAft>
                <a:spcPts val="300"/>
              </a:spcAft>
              <a:buFont typeface="Arial"/>
              <a:buChar char="•"/>
            </a:pPr>
            <a:r>
              <a:rPr lang="en-US" b="1">
                <a:latin typeface="Source Sans Pro"/>
                <a:ea typeface="Source Sans Pro"/>
              </a:rPr>
              <a:t>Guidance Note </a:t>
            </a:r>
            <a:r>
              <a:rPr lang="en-US">
                <a:latin typeface="Source Sans Pro"/>
                <a:ea typeface="Source Sans Pro"/>
              </a:rPr>
              <a:t>was released in March 2025 and is available on the Pandemic Fund website in </a:t>
            </a:r>
            <a:r>
              <a:rPr lang="en-US" b="1">
                <a:latin typeface="Source Sans Pro"/>
                <a:ea typeface="Source Sans Pro"/>
                <a:hlinkClick r:id="rId4"/>
              </a:rPr>
              <a:t>English</a:t>
            </a:r>
            <a:r>
              <a:rPr lang="en-US">
                <a:latin typeface="Source Sans Pro"/>
                <a:ea typeface="Source Sans Pro"/>
              </a:rPr>
              <a:t>, </a:t>
            </a:r>
            <a:r>
              <a:rPr lang="en-US" b="1">
                <a:latin typeface="Source Sans Pro"/>
                <a:ea typeface="Source Sans Pro"/>
              </a:rPr>
              <a:t>French</a:t>
            </a:r>
            <a:r>
              <a:rPr lang="en-US">
                <a:latin typeface="Source Sans Pro"/>
                <a:ea typeface="Source Sans Pro"/>
              </a:rPr>
              <a:t> (</a:t>
            </a:r>
            <a:r>
              <a:rPr lang="en-US" i="1">
                <a:latin typeface="Source Sans Pro"/>
                <a:ea typeface="Source Sans Pro"/>
              </a:rPr>
              <a:t>coming soon</a:t>
            </a:r>
            <a:r>
              <a:rPr lang="en-US">
                <a:latin typeface="Source Sans Pro"/>
                <a:ea typeface="Source Sans Pro"/>
              </a:rPr>
              <a:t>), and </a:t>
            </a:r>
            <a:r>
              <a:rPr lang="en-US" b="1">
                <a:latin typeface="Source Sans Pro"/>
                <a:ea typeface="Source Sans Pro"/>
              </a:rPr>
              <a:t>Spanish</a:t>
            </a:r>
            <a:r>
              <a:rPr lang="en-US">
                <a:latin typeface="Source Sans Pro"/>
                <a:ea typeface="Source Sans Pro"/>
              </a:rPr>
              <a:t> (</a:t>
            </a:r>
            <a:r>
              <a:rPr lang="en-US" i="1">
                <a:latin typeface="Source Sans Pro"/>
                <a:ea typeface="Source Sans Pro"/>
              </a:rPr>
              <a:t>coming soon</a:t>
            </a:r>
            <a:r>
              <a:rPr lang="en-US">
                <a:latin typeface="Source Sans Pro"/>
                <a:ea typeface="Source Sans Pro"/>
              </a:rPr>
              <a:t>).</a:t>
            </a:r>
            <a:endParaRPr lang="en-US"/>
          </a:p>
          <a:p>
            <a:pPr marL="285750" indent="-285750">
              <a:spcBef>
                <a:spcPts val="300"/>
              </a:spcBef>
              <a:spcAft>
                <a:spcPts val="300"/>
              </a:spcAft>
              <a:buFont typeface="Arial"/>
              <a:buChar char="•"/>
            </a:pPr>
            <a:r>
              <a:rPr lang="en-US" b="1">
                <a:latin typeface="Source Sans Pro"/>
                <a:ea typeface="Source Sans Pro"/>
                <a:hlinkClick r:id="rId5"/>
              </a:rPr>
              <a:t>Electronic Application Portal</a:t>
            </a:r>
            <a:r>
              <a:rPr lang="en-US">
                <a:latin typeface="Source Sans Pro"/>
                <a:ea typeface="Source Sans Pro"/>
              </a:rPr>
              <a:t> is now open. Information on how to access the portal – including a </a:t>
            </a:r>
            <a:r>
              <a:rPr lang="en-US">
                <a:latin typeface="Source Sans Pro"/>
                <a:ea typeface="Source Sans Pro"/>
                <a:hlinkClick r:id="rId6"/>
              </a:rPr>
              <a:t>"how-to" video</a:t>
            </a:r>
            <a:r>
              <a:rPr lang="en-US">
                <a:latin typeface="Source Sans Pro"/>
                <a:ea typeface="Source Sans Pro"/>
              </a:rPr>
              <a:t> and </a:t>
            </a:r>
            <a:r>
              <a:rPr lang="en-US">
                <a:latin typeface="Source Sans Pro"/>
                <a:ea typeface="Source Sans Pro"/>
                <a:hlinkClick r:id="rId7"/>
              </a:rPr>
              <a:t>FAQ</a:t>
            </a:r>
            <a:r>
              <a:rPr lang="en-US">
                <a:latin typeface="Source Sans Pro"/>
                <a:ea typeface="Source Sans Pro"/>
              </a:rPr>
              <a:t> – are available on the Pandemic Fund website.</a:t>
            </a:r>
          </a:p>
          <a:p>
            <a:pPr marL="285750" indent="-285750">
              <a:spcBef>
                <a:spcPts val="300"/>
              </a:spcBef>
              <a:spcAft>
                <a:spcPts val="300"/>
              </a:spcAft>
              <a:buFont typeface="Arial"/>
              <a:buChar char="•"/>
            </a:pPr>
            <a:r>
              <a:rPr lang="en-US" b="1">
                <a:latin typeface="Source Sans Pro"/>
                <a:ea typeface="Source Sans Pro"/>
                <a:hlinkClick r:id="rId8"/>
              </a:rPr>
              <a:t>Scoring and Weighting Methodology</a:t>
            </a:r>
            <a:r>
              <a:rPr lang="en-US">
                <a:latin typeface="Source Sans Pro"/>
                <a:ea typeface="Source Sans Pro"/>
              </a:rPr>
              <a:t> is available now (</a:t>
            </a:r>
            <a:r>
              <a:rPr lang="en-US" i="1">
                <a:latin typeface="Source Sans Pro"/>
                <a:ea typeface="Source Sans Pro"/>
              </a:rPr>
              <a:t>translations will be available in French and Spanish in mid-April 2025</a:t>
            </a:r>
            <a:r>
              <a:rPr lang="en-US">
                <a:latin typeface="Source Sans Pro"/>
                <a:ea typeface="Source Sans Pro"/>
              </a:rPr>
              <a:t>).</a:t>
            </a:r>
          </a:p>
          <a:p>
            <a:pPr marL="285750" indent="-285750">
              <a:spcBef>
                <a:spcPts val="300"/>
              </a:spcBef>
              <a:spcAft>
                <a:spcPts val="300"/>
              </a:spcAft>
              <a:buFont typeface="Arial"/>
              <a:buChar char="•"/>
            </a:pPr>
            <a:r>
              <a:rPr lang="en-US" b="1">
                <a:latin typeface="Source Sans Pro"/>
                <a:ea typeface="Source Sans Pro"/>
                <a:hlinkClick r:id="rId9"/>
              </a:rPr>
              <a:t>Application Template</a:t>
            </a:r>
            <a:r>
              <a:rPr lang="en-US" b="1">
                <a:latin typeface="Source Sans Pro"/>
                <a:ea typeface="Source Sans Pro"/>
              </a:rPr>
              <a:t> </a:t>
            </a:r>
            <a:r>
              <a:rPr lang="en-US">
                <a:latin typeface="Source Sans Pro"/>
                <a:ea typeface="Source Sans Pro"/>
              </a:rPr>
              <a:t>is available (</a:t>
            </a:r>
            <a:r>
              <a:rPr lang="en-US" i="1">
                <a:latin typeface="Source Sans Pro"/>
                <a:ea typeface="Source Sans Pro"/>
              </a:rPr>
              <a:t>translations will be available in French and Spanish in mid-April 2025</a:t>
            </a:r>
            <a:r>
              <a:rPr lang="en-US">
                <a:latin typeface="Source Sans Pro"/>
                <a:ea typeface="Source Sans Pro"/>
              </a:rPr>
              <a:t>).</a:t>
            </a:r>
          </a:p>
          <a:p>
            <a:pPr marL="285750" indent="-285750">
              <a:spcBef>
                <a:spcPts val="300"/>
              </a:spcBef>
              <a:spcAft>
                <a:spcPts val="300"/>
              </a:spcAft>
              <a:buFont typeface="Arial"/>
              <a:buChar char="•"/>
            </a:pPr>
            <a:r>
              <a:rPr lang="en-US" b="1">
                <a:latin typeface="Source Sans Pro"/>
                <a:ea typeface="Source Sans Pro"/>
                <a:hlinkClick r:id="rId10"/>
              </a:rPr>
              <a:t>Results Framework</a:t>
            </a:r>
            <a:r>
              <a:rPr lang="en-US" b="1">
                <a:latin typeface="Source Sans Pro"/>
                <a:ea typeface="Source Sans Pro"/>
              </a:rPr>
              <a:t>, </a:t>
            </a:r>
            <a:r>
              <a:rPr lang="en-US" b="1">
                <a:latin typeface="Source Sans Pro"/>
                <a:ea typeface="Source Sans Pro"/>
                <a:hlinkClick r:id="rId11"/>
              </a:rPr>
              <a:t>Monitoring and Evaluation Guidelines</a:t>
            </a:r>
            <a:r>
              <a:rPr lang="en-US" b="1">
                <a:latin typeface="Source Sans Pro"/>
                <a:ea typeface="Source Sans Pro"/>
              </a:rPr>
              <a:t>, </a:t>
            </a:r>
            <a:r>
              <a:rPr lang="en-US">
                <a:latin typeface="Source Sans Pro"/>
                <a:ea typeface="Source Sans Pro"/>
              </a:rPr>
              <a:t> and</a:t>
            </a:r>
            <a:r>
              <a:rPr lang="en-US" b="1">
                <a:latin typeface="Source Sans Pro"/>
                <a:ea typeface="Source Sans Pro"/>
              </a:rPr>
              <a:t> Project Specific Results Framework (PSRF) and Associated Costs Excel Template </a:t>
            </a:r>
            <a:r>
              <a:rPr lang="en-US">
                <a:latin typeface="Source Sans Pro"/>
                <a:ea typeface="Source Sans Pro"/>
              </a:rPr>
              <a:t>are available now. </a:t>
            </a:r>
            <a:endParaRPr lang="en-US"/>
          </a:p>
          <a:p>
            <a:pPr marL="285750" indent="-285750">
              <a:spcBef>
                <a:spcPts val="300"/>
              </a:spcBef>
              <a:spcAft>
                <a:spcPts val="300"/>
              </a:spcAft>
              <a:buFont typeface="Arial"/>
              <a:buChar char="•"/>
            </a:pPr>
            <a:r>
              <a:rPr lang="en-US" b="1">
                <a:latin typeface="Source Sans Pro"/>
                <a:ea typeface="Source Sans Pro"/>
              </a:rPr>
              <a:t>Information Sessions</a:t>
            </a:r>
            <a:r>
              <a:rPr lang="en-US">
                <a:latin typeface="Source Sans Pro"/>
                <a:ea typeface="Source Sans Pro"/>
              </a:rPr>
              <a:t> open to all prospective applicants on April 1 and April 7, 2025, with sign-up on the Pandemic Fund </a:t>
            </a:r>
            <a:r>
              <a:rPr lang="en-US">
                <a:latin typeface="Source Sans Pro"/>
                <a:ea typeface="Source Sans Pro"/>
                <a:hlinkClick r:id="rId12"/>
              </a:rPr>
              <a:t>website</a:t>
            </a:r>
            <a:r>
              <a:rPr lang="en-US">
                <a:latin typeface="Source Sans Pro"/>
                <a:ea typeface="Source Sans Pro"/>
              </a:rPr>
              <a:t>. We will also post the slides and recordings.</a:t>
            </a:r>
          </a:p>
          <a:p>
            <a:pPr marL="285750" indent="-285750">
              <a:spcBef>
                <a:spcPts val="300"/>
              </a:spcBef>
              <a:spcAft>
                <a:spcPts val="300"/>
              </a:spcAft>
              <a:buFont typeface="Arial"/>
              <a:buChar char="•"/>
            </a:pPr>
            <a:r>
              <a:rPr lang="en-US" b="1">
                <a:latin typeface="Source Sans Pro"/>
                <a:ea typeface="Source Sans Pro"/>
              </a:rPr>
              <a:t>Additional Questions?</a:t>
            </a:r>
            <a:r>
              <a:rPr lang="en-US">
                <a:latin typeface="Source Sans Pro"/>
                <a:ea typeface="Source Sans Pro"/>
              </a:rPr>
              <a:t> Please submit a ticket at the </a:t>
            </a:r>
            <a:r>
              <a:rPr lang="en-US">
                <a:latin typeface="Source Sans Pro"/>
                <a:ea typeface="Source Sans Pro"/>
                <a:hlinkClick r:id="rId13"/>
              </a:rPr>
              <a:t>Helpdesk</a:t>
            </a:r>
            <a:r>
              <a:rPr lang="en-US">
                <a:latin typeface="Source Sans Pro"/>
                <a:ea typeface="Source Sans Pro"/>
              </a:rPr>
              <a:t> or Email us at: </a:t>
            </a:r>
            <a:r>
              <a:rPr lang="en-US">
                <a:latin typeface="Source Sans Pro"/>
                <a:ea typeface="Source Sans Pro"/>
                <a:hlinkClick r:id="rId14"/>
              </a:rPr>
              <a:t>pandemicfundcfp@worldbank.org</a:t>
            </a:r>
            <a:endParaRPr lang="en-US">
              <a:latin typeface="Source Sans Pro"/>
              <a:ea typeface="Source Sans Pro"/>
            </a:endParaRPr>
          </a:p>
          <a:p>
            <a:pPr marL="285750" indent="-285750">
              <a:spcBef>
                <a:spcPts val="300"/>
              </a:spcBef>
              <a:spcAft>
                <a:spcPts val="300"/>
              </a:spcAft>
              <a:buFont typeface="Arial"/>
              <a:buChar char="•"/>
            </a:pPr>
            <a:r>
              <a:rPr lang="en-US">
                <a:latin typeface="Source Sans Pro"/>
                <a:ea typeface="Source Sans Pro"/>
              </a:rPr>
              <a:t> </a:t>
            </a:r>
            <a:r>
              <a:rPr lang="en-US">
                <a:latin typeface="Source Sans Pro"/>
                <a:ea typeface="Open Sans"/>
                <a:cs typeface="Open Sans"/>
              </a:rPr>
              <a:t>Please follow us on social media for the most up-to-date information: X </a:t>
            </a:r>
            <a:r>
              <a:rPr lang="en-US" b="1">
                <a:solidFill>
                  <a:srgbClr val="002060"/>
                </a:solidFill>
                <a:latin typeface="Source Sans Pro"/>
                <a:ea typeface="Open Sans"/>
                <a:cs typeface="Open Sans"/>
                <a:hlinkClick r:id="rId15"/>
              </a:rPr>
              <a:t>@Pandemic_Fund</a:t>
            </a:r>
            <a:r>
              <a:rPr lang="en-US">
                <a:latin typeface="Source Sans Pro"/>
                <a:ea typeface="Open Sans"/>
                <a:cs typeface="Open Sans"/>
              </a:rPr>
              <a:t> and </a:t>
            </a:r>
            <a:r>
              <a:rPr lang="en-US" b="1">
                <a:solidFill>
                  <a:srgbClr val="002060"/>
                </a:solidFill>
                <a:latin typeface="Source Sans Pro"/>
                <a:ea typeface="Open Sans"/>
                <a:cs typeface="Open Sans"/>
                <a:hlinkClick r:id="rId16"/>
              </a:rPr>
              <a:t>LinkedIn</a:t>
            </a:r>
            <a:r>
              <a:rPr lang="en-US">
                <a:latin typeface="Source Sans Pro"/>
                <a:ea typeface="Open Sans"/>
                <a:cs typeface="Open Sans"/>
              </a:rPr>
              <a:t>.</a:t>
            </a:r>
          </a:p>
          <a:p>
            <a:pPr marL="285750" indent="-285750">
              <a:spcAft>
                <a:spcPts val="300"/>
              </a:spcAft>
              <a:buFont typeface="Arial"/>
              <a:buChar char="•"/>
            </a:pPr>
            <a:endParaRPr lang="en-US">
              <a:latin typeface="Source Sans Pro"/>
              <a:ea typeface="Source Sans Pro"/>
            </a:endParaRPr>
          </a:p>
        </p:txBody>
      </p:sp>
    </p:spTree>
    <p:extLst>
      <p:ext uri="{BB962C8B-B14F-4D97-AF65-F5344CB8AC3E}">
        <p14:creationId xmlns:p14="http://schemas.microsoft.com/office/powerpoint/2010/main" val="2127727944"/>
      </p:ext>
    </p:extLst>
  </p:cSld>
  <p:clrMapOvr>
    <a:masterClrMapping/>
  </p:clrMapOvr>
  <p:extLst>
    <p:ext uri="{6950BFC3-D8DA-4A85-94F7-54DA5524770B}">
      <p188:commentRel xmlns:p188="http://schemas.microsoft.com/office/powerpoint/2018/8/main" r:id="rId3"/>
    </p:ext>
  </p:extLs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0A4E0-2B44-9B83-CD91-2FFAA7C4E29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00D4A2E-6908-114E-D955-EBC955313184}"/>
              </a:ext>
            </a:extLst>
          </p:cNvPr>
          <p:cNvSpPr>
            <a:spLocks noGrp="1"/>
          </p:cNvSpPr>
          <p:nvPr>
            <p:ph type="title"/>
          </p:nvPr>
        </p:nvSpPr>
        <p:spPr>
          <a:xfrm>
            <a:off x="2765811" y="2067379"/>
            <a:ext cx="7603641" cy="2852737"/>
          </a:xfrm>
        </p:spPr>
        <p:txBody>
          <a:bodyPr anchor="t">
            <a:normAutofit/>
          </a:bodyPr>
          <a:lstStyle/>
          <a:p>
            <a:r>
              <a:rPr lang="en-US">
                <a:latin typeface="Source Sans Pro Bold"/>
                <a:ea typeface="Source Sans Pro Bold"/>
              </a:rPr>
              <a:t>Frequently Asked Questions</a:t>
            </a:r>
            <a:br>
              <a:rPr lang="en-US">
                <a:latin typeface="Source Sans Pro Bold"/>
                <a:ea typeface="Source Sans Pro Bold"/>
              </a:rPr>
            </a:br>
            <a:endParaRPr lang="en-US" sz="2800" i="1">
              <a:solidFill>
                <a:srgbClr val="008DB9"/>
              </a:solidFill>
            </a:endParaRPr>
          </a:p>
        </p:txBody>
      </p:sp>
    </p:spTree>
    <p:extLst>
      <p:ext uri="{BB962C8B-B14F-4D97-AF65-F5344CB8AC3E}">
        <p14:creationId xmlns:p14="http://schemas.microsoft.com/office/powerpoint/2010/main" val="545905226"/>
      </p:ext>
    </p:extLst>
  </p:cSld>
  <p:clrMapOvr>
    <a:masterClrMapping/>
  </p:clrMapOvr>
  <p:extLst>
    <p:ext uri="{6950BFC3-D8DA-4A85-94F7-54DA5524770B}">
      <p188:commentRel xmlns:p188="http://schemas.microsoft.com/office/powerpoint/2018/8/main" r:id="rId2"/>
    </p:ext>
  </p:extLs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D5097-AFA3-CB54-06BC-BBB9C8323801}"/>
            </a:ext>
          </a:extLst>
        </p:cNvPr>
        <p:cNvGrpSpPr/>
        <p:nvPr/>
      </p:nvGrpSpPr>
      <p:grpSpPr>
        <a:xfrm>
          <a:off x="0" y="0"/>
          <a:ext cx="0" cy="0"/>
          <a:chOff x="0" y="0"/>
          <a:chExt cx="0" cy="0"/>
        </a:xfrm>
      </p:grpSpPr>
      <p:sp>
        <p:nvSpPr>
          <p:cNvPr id="50" name="Text Placeholder 1">
            <a:extLst>
              <a:ext uri="{FF2B5EF4-FFF2-40B4-BE49-F238E27FC236}">
                <a16:creationId xmlns:a16="http://schemas.microsoft.com/office/drawing/2014/main" id="{F66E70B4-00FA-A653-0067-33D6D68515F8}"/>
              </a:ext>
            </a:extLst>
          </p:cNvPr>
          <p:cNvSpPr txBox="1">
            <a:spLocks noGrp="1"/>
          </p:cNvSpPr>
          <p:nvPr>
            <p:ph type="title"/>
          </p:nvPr>
        </p:nvSpPr>
        <p:spPr>
          <a:xfrm>
            <a:off x="1999397" y="909363"/>
            <a:ext cx="9620979" cy="82708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atin typeface="Source Sans Pro Bold" panose="020B0703030403020204" pitchFamily="34" charset="0"/>
                <a:ea typeface="Source Sans Pro Bold" panose="020B0703030403020204" pitchFamily="34" charset="0"/>
              </a:rPr>
              <a:t>Where can I find the list of IDA/IBRD-eligible countries?</a:t>
            </a:r>
          </a:p>
        </p:txBody>
      </p:sp>
      <p:sp>
        <p:nvSpPr>
          <p:cNvPr id="4" name="TextBox 3">
            <a:extLst>
              <a:ext uri="{FF2B5EF4-FFF2-40B4-BE49-F238E27FC236}">
                <a16:creationId xmlns:a16="http://schemas.microsoft.com/office/drawing/2014/main" id="{99EA0CB6-D1B1-B86F-62A9-71F45687B1F5}"/>
              </a:ext>
            </a:extLst>
          </p:cNvPr>
          <p:cNvSpPr txBox="1"/>
          <p:nvPr/>
        </p:nvSpPr>
        <p:spPr>
          <a:xfrm>
            <a:off x="1999397" y="540031"/>
            <a:ext cx="6097136" cy="369332"/>
          </a:xfrm>
          <a:prstGeom prst="rect">
            <a:avLst/>
          </a:prstGeom>
          <a:noFill/>
        </p:spPr>
        <p:txBody>
          <a:bodyPr wrap="square">
            <a:spAutoFit/>
          </a:bodyPr>
          <a:lstStyle/>
          <a:p>
            <a:r>
              <a:rPr lang="en-US" i="1">
                <a:solidFill>
                  <a:srgbClr val="008DB9"/>
                </a:solidFill>
                <a:latin typeface="Source Sans Pro Semibold"/>
                <a:ea typeface="Source Sans Pro Semibold"/>
              </a:rPr>
              <a:t>Eligibility</a:t>
            </a:r>
            <a:endParaRPr lang="en-US" i="1">
              <a:solidFill>
                <a:srgbClr val="008DB9"/>
              </a:solidFill>
            </a:endParaRPr>
          </a:p>
        </p:txBody>
      </p:sp>
      <p:sp>
        <p:nvSpPr>
          <p:cNvPr id="3" name="Subtitle 5">
            <a:extLst>
              <a:ext uri="{FF2B5EF4-FFF2-40B4-BE49-F238E27FC236}">
                <a16:creationId xmlns:a16="http://schemas.microsoft.com/office/drawing/2014/main" id="{DB384F4B-0F37-A0D8-6EF6-7A072386FE68}"/>
              </a:ext>
            </a:extLst>
          </p:cNvPr>
          <p:cNvSpPr txBox="1">
            <a:spLocks/>
          </p:cNvSpPr>
          <p:nvPr/>
        </p:nvSpPr>
        <p:spPr>
          <a:xfrm>
            <a:off x="2048870" y="1387261"/>
            <a:ext cx="9146788" cy="110378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hlinkClick r:id="rId4"/>
              </a:rPr>
              <a:t>https://datahelpdesk.worldbank.org/knowledgebase/articles/906519-world-bank-country-and-lending-groups</a:t>
            </a:r>
            <a:r>
              <a:rPr lang="en-US" sz="1800"/>
              <a:t> </a:t>
            </a:r>
          </a:p>
        </p:txBody>
      </p:sp>
      <p:pic>
        <p:nvPicPr>
          <p:cNvPr id="5" name="Picture 4" descr="A screenshot of a computer&#10;&#10;Description automatically generated">
            <a:extLst>
              <a:ext uri="{FF2B5EF4-FFF2-40B4-BE49-F238E27FC236}">
                <a16:creationId xmlns:a16="http://schemas.microsoft.com/office/drawing/2014/main" id="{87CEAB53-AD62-465D-EDC7-3ACD61894057}"/>
              </a:ext>
            </a:extLst>
          </p:cNvPr>
          <p:cNvPicPr>
            <a:picLocks noChangeAspect="1"/>
          </p:cNvPicPr>
          <p:nvPr/>
        </p:nvPicPr>
        <p:blipFill rotWithShape="1">
          <a:blip r:embed="rId5">
            <a:extLst>
              <a:ext uri="{28A0092B-C50C-407E-A947-70E740481C1C}">
                <a14:useLocalDpi xmlns:a14="http://schemas.microsoft.com/office/drawing/2010/main" val="0"/>
              </a:ext>
            </a:extLst>
          </a:blip>
          <a:srcRect l="20226" t="17009" r="50000" b="4692"/>
          <a:stretch/>
        </p:blipFill>
        <p:spPr>
          <a:xfrm>
            <a:off x="2059303" y="2140212"/>
            <a:ext cx="3007369" cy="4717788"/>
          </a:xfrm>
          <a:prstGeom prst="rect">
            <a:avLst/>
          </a:prstGeom>
        </p:spPr>
      </p:pic>
      <p:sp>
        <p:nvSpPr>
          <p:cNvPr id="6" name="Rectangle 5">
            <a:extLst>
              <a:ext uri="{FF2B5EF4-FFF2-40B4-BE49-F238E27FC236}">
                <a16:creationId xmlns:a16="http://schemas.microsoft.com/office/drawing/2014/main" id="{FC9D1709-21D5-C227-D5D1-5F855AB5FF5A}"/>
              </a:ext>
            </a:extLst>
          </p:cNvPr>
          <p:cNvSpPr/>
          <p:nvPr/>
        </p:nvSpPr>
        <p:spPr>
          <a:xfrm>
            <a:off x="2048870" y="2073700"/>
            <a:ext cx="953286" cy="271464"/>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6D7BAAD-BE1A-9DE1-717D-96A77FABC638}"/>
              </a:ext>
            </a:extLst>
          </p:cNvPr>
          <p:cNvPicPr>
            <a:picLocks noChangeAspect="1"/>
          </p:cNvPicPr>
          <p:nvPr/>
        </p:nvPicPr>
        <p:blipFill>
          <a:blip r:embed="rId6"/>
          <a:stretch>
            <a:fillRect/>
          </a:stretch>
        </p:blipFill>
        <p:spPr>
          <a:xfrm>
            <a:off x="5031768" y="2105634"/>
            <a:ext cx="2812234" cy="1974409"/>
          </a:xfrm>
          <a:prstGeom prst="rect">
            <a:avLst/>
          </a:prstGeom>
        </p:spPr>
      </p:pic>
      <p:sp>
        <p:nvSpPr>
          <p:cNvPr id="9" name="Rectangle 8">
            <a:extLst>
              <a:ext uri="{FF2B5EF4-FFF2-40B4-BE49-F238E27FC236}">
                <a16:creationId xmlns:a16="http://schemas.microsoft.com/office/drawing/2014/main" id="{0A96CBF6-E28F-039C-C185-D1F53D34FEBD}"/>
              </a:ext>
            </a:extLst>
          </p:cNvPr>
          <p:cNvSpPr/>
          <p:nvPr/>
        </p:nvSpPr>
        <p:spPr>
          <a:xfrm>
            <a:off x="5029907" y="2073700"/>
            <a:ext cx="953286" cy="271464"/>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C7A9407-D968-1739-C258-A6B5495C494F}"/>
              </a:ext>
            </a:extLst>
          </p:cNvPr>
          <p:cNvPicPr>
            <a:picLocks noChangeAspect="1"/>
          </p:cNvPicPr>
          <p:nvPr/>
        </p:nvPicPr>
        <p:blipFill>
          <a:blip r:embed="rId7"/>
          <a:stretch>
            <a:fillRect/>
          </a:stretch>
        </p:blipFill>
        <p:spPr>
          <a:xfrm>
            <a:off x="8096533" y="2073700"/>
            <a:ext cx="2279971" cy="4717788"/>
          </a:xfrm>
          <a:prstGeom prst="rect">
            <a:avLst/>
          </a:prstGeom>
        </p:spPr>
      </p:pic>
      <p:sp>
        <p:nvSpPr>
          <p:cNvPr id="11" name="Rectangle 10">
            <a:extLst>
              <a:ext uri="{FF2B5EF4-FFF2-40B4-BE49-F238E27FC236}">
                <a16:creationId xmlns:a16="http://schemas.microsoft.com/office/drawing/2014/main" id="{80A8E9DE-752B-574F-A295-33CF7633A76B}"/>
              </a:ext>
            </a:extLst>
          </p:cNvPr>
          <p:cNvSpPr/>
          <p:nvPr/>
        </p:nvSpPr>
        <p:spPr>
          <a:xfrm>
            <a:off x="8096533" y="2004480"/>
            <a:ext cx="953286" cy="271464"/>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2239095"/>
      </p:ext>
    </p:extLst>
  </p:cSld>
  <p:clrMapOvr>
    <a:masterClrMapping/>
  </p:clrMapOvr>
  <p:extLst>
    <p:ext uri="{6950BFC3-D8DA-4A85-94F7-54DA5524770B}">
      <p188:commentRel xmlns:p188="http://schemas.microsoft.com/office/powerpoint/2018/8/main" r:id="rId3"/>
    </p:ext>
  </p:extLs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5D037-A4FA-9248-502D-8E5895DFD76D}"/>
            </a:ext>
          </a:extLst>
        </p:cNvPr>
        <p:cNvGrpSpPr/>
        <p:nvPr/>
      </p:nvGrpSpPr>
      <p:grpSpPr>
        <a:xfrm>
          <a:off x="0" y="0"/>
          <a:ext cx="0" cy="0"/>
          <a:chOff x="0" y="0"/>
          <a:chExt cx="0" cy="0"/>
        </a:xfrm>
      </p:grpSpPr>
      <p:sp>
        <p:nvSpPr>
          <p:cNvPr id="50" name="Text Placeholder 1">
            <a:extLst>
              <a:ext uri="{FF2B5EF4-FFF2-40B4-BE49-F238E27FC236}">
                <a16:creationId xmlns:a16="http://schemas.microsoft.com/office/drawing/2014/main" id="{78907BD4-5190-52FE-A11A-990AC4E7C622}"/>
              </a:ext>
            </a:extLst>
          </p:cNvPr>
          <p:cNvSpPr txBox="1">
            <a:spLocks noGrp="1"/>
          </p:cNvSpPr>
          <p:nvPr>
            <p:ph type="title"/>
          </p:nvPr>
        </p:nvSpPr>
        <p:spPr>
          <a:xfrm>
            <a:off x="1999397" y="909363"/>
            <a:ext cx="9620979" cy="82708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latin typeface="Source Sans Pro Bold" panose="020B0703030403020204" pitchFamily="34" charset="0"/>
                <a:ea typeface="Source Sans Pro Bold" panose="020B0703030403020204" pitchFamily="34" charset="0"/>
              </a:rPr>
              <a:t>Which eligible countries are not allowed to apply for single-country grants?</a:t>
            </a:r>
          </a:p>
        </p:txBody>
      </p:sp>
      <p:sp>
        <p:nvSpPr>
          <p:cNvPr id="4" name="TextBox 3">
            <a:extLst>
              <a:ext uri="{FF2B5EF4-FFF2-40B4-BE49-F238E27FC236}">
                <a16:creationId xmlns:a16="http://schemas.microsoft.com/office/drawing/2014/main" id="{D40A2C15-3D5D-4FF0-16B8-F5E15546F524}"/>
              </a:ext>
            </a:extLst>
          </p:cNvPr>
          <p:cNvSpPr txBox="1"/>
          <p:nvPr/>
        </p:nvSpPr>
        <p:spPr>
          <a:xfrm>
            <a:off x="1999397" y="540031"/>
            <a:ext cx="6097136" cy="369332"/>
          </a:xfrm>
          <a:prstGeom prst="rect">
            <a:avLst/>
          </a:prstGeom>
          <a:noFill/>
        </p:spPr>
        <p:txBody>
          <a:bodyPr wrap="square">
            <a:spAutoFit/>
          </a:bodyPr>
          <a:lstStyle/>
          <a:p>
            <a:r>
              <a:rPr lang="en-US" i="1">
                <a:solidFill>
                  <a:srgbClr val="008DB9"/>
                </a:solidFill>
                <a:latin typeface="Source Sans Pro Semibold"/>
                <a:ea typeface="Source Sans Pro Semibold"/>
              </a:rPr>
              <a:t>Eligibility</a:t>
            </a:r>
            <a:endParaRPr lang="en-US" i="1">
              <a:solidFill>
                <a:srgbClr val="008DB9"/>
              </a:solidFill>
            </a:endParaRPr>
          </a:p>
        </p:txBody>
      </p:sp>
      <p:sp>
        <p:nvSpPr>
          <p:cNvPr id="3" name="TextBox 2">
            <a:extLst>
              <a:ext uri="{FF2B5EF4-FFF2-40B4-BE49-F238E27FC236}">
                <a16:creationId xmlns:a16="http://schemas.microsoft.com/office/drawing/2014/main" id="{C1AD561B-3B3E-5A4C-AD61-42EC31E837B4}"/>
              </a:ext>
            </a:extLst>
          </p:cNvPr>
          <p:cNvSpPr txBox="1"/>
          <p:nvPr/>
        </p:nvSpPr>
        <p:spPr>
          <a:xfrm>
            <a:off x="1999397" y="1838453"/>
            <a:ext cx="9945998" cy="2585323"/>
          </a:xfrm>
          <a:prstGeom prst="rect">
            <a:avLst/>
          </a:prstGeom>
          <a:noFill/>
        </p:spPr>
        <p:txBody>
          <a:bodyPr wrap="square" lIns="91440" tIns="45720" rIns="91440" bIns="45720" rtlCol="0" anchor="t">
            <a:spAutoFit/>
          </a:bodyPr>
          <a:lstStyle/>
          <a:p>
            <a:r>
              <a:rPr lang="it-IT" sz="1800" b="1">
                <a:effectLst/>
                <a:latin typeface="Source Sans Pro"/>
                <a:ea typeface="Source Sans Pro"/>
              </a:rPr>
              <a:t>Countries that received </a:t>
            </a:r>
            <a:r>
              <a:rPr lang="it-IT" sz="1800" b="1" u="sng">
                <a:effectLst/>
                <a:latin typeface="Source Sans Pro"/>
                <a:ea typeface="Source Sans Pro"/>
              </a:rPr>
              <a:t>single-country grants </a:t>
            </a:r>
            <a:r>
              <a:rPr lang="it-IT" sz="1800" b="1">
                <a:effectLst/>
                <a:latin typeface="Source Sans Pro"/>
                <a:ea typeface="Source Sans Pro"/>
              </a:rPr>
              <a:t>during the 1st and 2nd CfPs are </a:t>
            </a:r>
            <a:r>
              <a:rPr lang="it-IT" sz="1800" b="1" u="sng">
                <a:effectLst/>
                <a:latin typeface="Source Sans Pro"/>
                <a:ea typeface="Source Sans Pro"/>
              </a:rPr>
              <a:t>not eligible</a:t>
            </a:r>
            <a:r>
              <a:rPr lang="it-IT" sz="1800" b="1">
                <a:effectLst/>
                <a:latin typeface="Source Sans Pro"/>
                <a:ea typeface="Source Sans Pro"/>
              </a:rPr>
              <a:t> to apply for single-country grants in the 3rd CfP.</a:t>
            </a:r>
          </a:p>
          <a:p>
            <a:endParaRPr lang="it-IT" b="1">
              <a:latin typeface="Source Sans Pro"/>
              <a:ea typeface="Source Sans Pro"/>
            </a:endParaRPr>
          </a:p>
          <a:p>
            <a:r>
              <a:rPr lang="it-IT" sz="1800" b="1">
                <a:effectLst/>
                <a:latin typeface="Source Sans Pro"/>
                <a:ea typeface="Source Sans Pro"/>
              </a:rPr>
              <a:t>These countries include:</a:t>
            </a:r>
            <a:endParaRPr lang="it-IT" sz="1800" b="1">
              <a:effectLst/>
              <a:latin typeface="Source Sans Pro" panose="020B0503030403020204" pitchFamily="34" charset="0"/>
              <a:ea typeface="Source Sans Pro" panose="020B0503030403020204" pitchFamily="34" charset="0"/>
            </a:endParaRPr>
          </a:p>
          <a:p>
            <a:r>
              <a:rPr lang="en-US" b="0" i="1">
                <a:solidFill>
                  <a:srgbClr val="000000"/>
                </a:solidFill>
                <a:effectLst/>
                <a:latin typeface="Source Sans Pro"/>
                <a:ea typeface="Source Sans Pro"/>
              </a:rPr>
              <a:t>Bhutan, Burkina Faso, Burundi, Cabo Verde, Cambodia, Chad, Democratic Republic of Congo, Egypt, Ethiopia, Fiji, Ghana, Georgia, Guyana, Honduras, India, Indonesia, Jordan, Kazakhstan, Lebanon, Moldova, Mongolia, Nepal, Nicaragua, Pakistan, Paraguay, Philippines, Rwanda, Samoa, Sierra Leone, South Africa, Sri Lanka, Suriname, Tanzania, Togo, Trinidad and Tobago, Tunisia, West Bank and Gaza, Yemen and Zambia.</a:t>
            </a:r>
            <a:endParaRPr lang="en-US">
              <a:latin typeface="Source Sans Pro"/>
              <a:ea typeface="Source Sans Pro"/>
            </a:endParaRPr>
          </a:p>
        </p:txBody>
      </p:sp>
      <p:sp>
        <p:nvSpPr>
          <p:cNvPr id="5" name="Rectangle 4">
            <a:extLst>
              <a:ext uri="{FF2B5EF4-FFF2-40B4-BE49-F238E27FC236}">
                <a16:creationId xmlns:a16="http://schemas.microsoft.com/office/drawing/2014/main" id="{36634F88-FB87-6B74-478D-151D9EC091A6}"/>
              </a:ext>
            </a:extLst>
          </p:cNvPr>
          <p:cNvSpPr/>
          <p:nvPr/>
        </p:nvSpPr>
        <p:spPr>
          <a:xfrm>
            <a:off x="1999397" y="4846825"/>
            <a:ext cx="8787161" cy="89209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latin typeface="Source Sans Pro" panose="020B0503030403020204" pitchFamily="34" charset="0"/>
                <a:ea typeface="Source Sans Pro" panose="020B0503030403020204" pitchFamily="34" charset="0"/>
              </a:rPr>
              <a:t>These countries ARE eligible to participate in multi-country proposals</a:t>
            </a:r>
          </a:p>
        </p:txBody>
      </p:sp>
    </p:spTree>
    <p:extLst>
      <p:ext uri="{BB962C8B-B14F-4D97-AF65-F5344CB8AC3E}">
        <p14:creationId xmlns:p14="http://schemas.microsoft.com/office/powerpoint/2010/main" val="28654781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37CC8-51D5-4D7B-9A14-54AAFA0F071C}"/>
            </a:ext>
          </a:extLst>
        </p:cNvPr>
        <p:cNvGrpSpPr/>
        <p:nvPr/>
      </p:nvGrpSpPr>
      <p:grpSpPr>
        <a:xfrm>
          <a:off x="0" y="0"/>
          <a:ext cx="0" cy="0"/>
          <a:chOff x="0" y="0"/>
          <a:chExt cx="0" cy="0"/>
        </a:xfrm>
      </p:grpSpPr>
      <p:sp>
        <p:nvSpPr>
          <p:cNvPr id="50" name="Text Placeholder 1">
            <a:extLst>
              <a:ext uri="{FF2B5EF4-FFF2-40B4-BE49-F238E27FC236}">
                <a16:creationId xmlns:a16="http://schemas.microsoft.com/office/drawing/2014/main" id="{FD5AF7D7-73F5-5D62-D94F-7F0829FB231B}"/>
              </a:ext>
            </a:extLst>
          </p:cNvPr>
          <p:cNvSpPr txBox="1">
            <a:spLocks noGrp="1"/>
          </p:cNvSpPr>
          <p:nvPr>
            <p:ph type="title"/>
          </p:nvPr>
        </p:nvSpPr>
        <p:spPr>
          <a:xfrm>
            <a:off x="1999397" y="909363"/>
            <a:ext cx="9620979" cy="82708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latin typeface="Source Sans Pro Bold" panose="020B0703030403020204" pitchFamily="34" charset="0"/>
                <a:ea typeface="Source Sans Pro Bold" panose="020B0703030403020204" pitchFamily="34" charset="0"/>
              </a:rPr>
              <a:t>What is a Beneficiary? </a:t>
            </a:r>
          </a:p>
        </p:txBody>
      </p:sp>
      <p:sp>
        <p:nvSpPr>
          <p:cNvPr id="4" name="TextBox 3">
            <a:extLst>
              <a:ext uri="{FF2B5EF4-FFF2-40B4-BE49-F238E27FC236}">
                <a16:creationId xmlns:a16="http://schemas.microsoft.com/office/drawing/2014/main" id="{14311F4C-EDFA-A5BE-A6E7-3F94F08C955D}"/>
              </a:ext>
            </a:extLst>
          </p:cNvPr>
          <p:cNvSpPr txBox="1"/>
          <p:nvPr/>
        </p:nvSpPr>
        <p:spPr>
          <a:xfrm>
            <a:off x="1999397" y="540031"/>
            <a:ext cx="6097136" cy="369332"/>
          </a:xfrm>
          <a:prstGeom prst="rect">
            <a:avLst/>
          </a:prstGeom>
          <a:noFill/>
        </p:spPr>
        <p:txBody>
          <a:bodyPr wrap="square">
            <a:spAutoFit/>
          </a:bodyPr>
          <a:lstStyle/>
          <a:p>
            <a:r>
              <a:rPr lang="en-US" i="1">
                <a:solidFill>
                  <a:srgbClr val="008DB9"/>
                </a:solidFill>
                <a:latin typeface="Source Sans Pro Semibold"/>
                <a:ea typeface="Source Sans Pro Semibold"/>
              </a:rPr>
              <a:t>Projects</a:t>
            </a:r>
            <a:endParaRPr lang="en-US" i="1">
              <a:solidFill>
                <a:srgbClr val="008DB9"/>
              </a:solidFill>
            </a:endParaRPr>
          </a:p>
        </p:txBody>
      </p:sp>
      <p:sp>
        <p:nvSpPr>
          <p:cNvPr id="2" name="Subtitle 7">
            <a:extLst>
              <a:ext uri="{FF2B5EF4-FFF2-40B4-BE49-F238E27FC236}">
                <a16:creationId xmlns:a16="http://schemas.microsoft.com/office/drawing/2014/main" id="{57869FD1-1F7F-9CBB-0AE8-0C4FBF24DFAF}"/>
              </a:ext>
            </a:extLst>
          </p:cNvPr>
          <p:cNvSpPr txBox="1">
            <a:spLocks/>
          </p:cNvSpPr>
          <p:nvPr/>
        </p:nvSpPr>
        <p:spPr>
          <a:xfrm>
            <a:off x="1999397" y="1666354"/>
            <a:ext cx="8922657" cy="4533899"/>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r>
              <a:rPr lang="en-US">
                <a:latin typeface="Source Sans Pro"/>
                <a:ea typeface="Calibri"/>
                <a:cs typeface="Times New Roman"/>
              </a:rPr>
              <a:t>A </a:t>
            </a:r>
            <a:r>
              <a:rPr lang="en-US" b="1">
                <a:latin typeface="Source Sans Pro"/>
                <a:ea typeface="Calibri"/>
                <a:cs typeface="Times New Roman"/>
              </a:rPr>
              <a:t>Beneficiary</a:t>
            </a:r>
            <a:r>
              <a:rPr lang="en-US">
                <a:latin typeface="Source Sans Pro"/>
                <a:ea typeface="Calibri"/>
                <a:cs typeface="Times New Roman"/>
              </a:rPr>
              <a:t> is any Eligible Country or Entity that may benefit from the Pandemic Fund through projects or activities undertaken by an IE to advance the objective of the Pandemic Fund. Such projects or activities can involve the government/public sector and private/non-governmental sector in Eligible Countries.</a:t>
            </a:r>
            <a:endParaRPr lang="en-US"/>
          </a:p>
          <a:p>
            <a:pPr>
              <a:lnSpc>
                <a:spcPct val="107000"/>
              </a:lnSpc>
              <a:spcBef>
                <a:spcPts val="0"/>
              </a:spcBef>
              <a:spcAft>
                <a:spcPts val="800"/>
              </a:spcAft>
            </a:pPr>
            <a:endParaRPr lang="en-US" b="1">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19638915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3DC0F-169D-DA5C-335D-F7391AE11892}"/>
            </a:ext>
          </a:extLst>
        </p:cNvPr>
        <p:cNvGrpSpPr/>
        <p:nvPr/>
      </p:nvGrpSpPr>
      <p:grpSpPr>
        <a:xfrm>
          <a:off x="0" y="0"/>
          <a:ext cx="0" cy="0"/>
          <a:chOff x="0" y="0"/>
          <a:chExt cx="0" cy="0"/>
        </a:xfrm>
      </p:grpSpPr>
      <p:sp>
        <p:nvSpPr>
          <p:cNvPr id="50" name="Text Placeholder 1">
            <a:extLst>
              <a:ext uri="{FF2B5EF4-FFF2-40B4-BE49-F238E27FC236}">
                <a16:creationId xmlns:a16="http://schemas.microsoft.com/office/drawing/2014/main" id="{E01F42FE-9428-117D-A435-98E047FEB479}"/>
              </a:ext>
            </a:extLst>
          </p:cNvPr>
          <p:cNvSpPr txBox="1">
            <a:spLocks noGrp="1"/>
          </p:cNvSpPr>
          <p:nvPr>
            <p:ph type="title"/>
          </p:nvPr>
        </p:nvSpPr>
        <p:spPr>
          <a:xfrm>
            <a:off x="1999397" y="909363"/>
            <a:ext cx="9620979" cy="82708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a:latin typeface="Source Sans Pro Bold" panose="020B0703030403020204" pitchFamily="34" charset="0"/>
                <a:ea typeface="Source Sans Pro Bold" panose="020B0703030403020204" pitchFamily="34" charset="0"/>
              </a:rPr>
              <a:t>Are there submission limits?</a:t>
            </a:r>
          </a:p>
        </p:txBody>
      </p:sp>
      <p:sp>
        <p:nvSpPr>
          <p:cNvPr id="4" name="TextBox 3">
            <a:extLst>
              <a:ext uri="{FF2B5EF4-FFF2-40B4-BE49-F238E27FC236}">
                <a16:creationId xmlns:a16="http://schemas.microsoft.com/office/drawing/2014/main" id="{F0942D1D-8319-0D4D-3572-8E10218041E1}"/>
              </a:ext>
            </a:extLst>
          </p:cNvPr>
          <p:cNvSpPr txBox="1"/>
          <p:nvPr/>
        </p:nvSpPr>
        <p:spPr>
          <a:xfrm>
            <a:off x="1999397" y="540031"/>
            <a:ext cx="6097136" cy="369332"/>
          </a:xfrm>
          <a:prstGeom prst="rect">
            <a:avLst/>
          </a:prstGeom>
          <a:noFill/>
        </p:spPr>
        <p:txBody>
          <a:bodyPr wrap="square">
            <a:spAutoFit/>
          </a:bodyPr>
          <a:lstStyle/>
          <a:p>
            <a:r>
              <a:rPr lang="en-US" i="1">
                <a:solidFill>
                  <a:srgbClr val="008DB9"/>
                </a:solidFill>
                <a:latin typeface="Source Sans Pro Semibold"/>
                <a:ea typeface="Source Sans Pro Semibold"/>
              </a:rPr>
              <a:t>Eligibility</a:t>
            </a:r>
            <a:endParaRPr lang="en-US" i="1">
              <a:solidFill>
                <a:srgbClr val="008DB9"/>
              </a:solidFill>
            </a:endParaRPr>
          </a:p>
        </p:txBody>
      </p:sp>
      <p:sp>
        <p:nvSpPr>
          <p:cNvPr id="3" name="TextBox 2">
            <a:extLst>
              <a:ext uri="{FF2B5EF4-FFF2-40B4-BE49-F238E27FC236}">
                <a16:creationId xmlns:a16="http://schemas.microsoft.com/office/drawing/2014/main" id="{248E8A6B-CB8E-35BF-A29A-10D4843813A1}"/>
              </a:ext>
            </a:extLst>
          </p:cNvPr>
          <p:cNvSpPr txBox="1"/>
          <p:nvPr/>
        </p:nvSpPr>
        <p:spPr>
          <a:xfrm>
            <a:off x="1999397" y="1838453"/>
            <a:ext cx="9945998" cy="480131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400" b="1">
                <a:latin typeface="Source Sans Pro"/>
                <a:ea typeface="Source Sans Pro"/>
              </a:rPr>
              <a:t>YES,</a:t>
            </a:r>
            <a:r>
              <a:rPr lang="en-US" sz="2400">
                <a:latin typeface="Source Sans Pro"/>
                <a:ea typeface="Source Sans Pro"/>
              </a:rPr>
              <a:t> there are submission limits. </a:t>
            </a:r>
            <a:br>
              <a:rPr lang="en-US" sz="2400">
                <a:latin typeface="Source Sans Pro"/>
                <a:ea typeface="Source Sans Pro"/>
              </a:rPr>
            </a:br>
            <a:endParaRPr lang="en-US" sz="2400">
              <a:latin typeface="Source Sans Pro"/>
              <a:ea typeface="Source Sans Pro"/>
            </a:endParaRPr>
          </a:p>
          <a:p>
            <a:pPr marL="742315" lvl="1" indent="-285750">
              <a:buFont typeface="Arial" panose="020B0604020202020204" pitchFamily="34" charset="0"/>
              <a:buChar char="•"/>
            </a:pPr>
            <a:r>
              <a:rPr lang="en-US" sz="2400">
                <a:latin typeface="Source Sans Pro"/>
                <a:ea typeface="Source Sans Pro"/>
              </a:rPr>
              <a:t>An individual country may submit a </a:t>
            </a:r>
            <a:r>
              <a:rPr lang="en-US" sz="2400" b="1" u="sng">
                <a:latin typeface="Source Sans Pro"/>
                <a:ea typeface="Source Sans Pro"/>
              </a:rPr>
              <a:t>maximum of one </a:t>
            </a:r>
            <a:r>
              <a:rPr lang="en-US" sz="2400">
                <a:latin typeface="Source Sans Pro"/>
                <a:ea typeface="Source Sans Pro"/>
              </a:rPr>
              <a:t>single-country proposal. </a:t>
            </a:r>
          </a:p>
          <a:p>
            <a:pPr marL="742315" lvl="1" indent="-285750">
              <a:buFont typeface="Arial" panose="020B0604020202020204" pitchFamily="34" charset="0"/>
              <a:buChar char="•"/>
            </a:pPr>
            <a:r>
              <a:rPr lang="en-US" sz="2400">
                <a:latin typeface="Source Sans Pro"/>
                <a:ea typeface="Source Sans Pro"/>
              </a:rPr>
              <a:t>An individual country may take part in a </a:t>
            </a:r>
            <a:r>
              <a:rPr lang="en-US" sz="2400" b="1" u="sng">
                <a:latin typeface="Source Sans Pro"/>
                <a:ea typeface="Source Sans Pro"/>
              </a:rPr>
              <a:t>maximum of one</a:t>
            </a:r>
            <a:r>
              <a:rPr lang="en-US" sz="2400">
                <a:latin typeface="Source Sans Pro"/>
                <a:ea typeface="Source Sans Pro"/>
              </a:rPr>
              <a:t> multi-country proposal.</a:t>
            </a:r>
          </a:p>
          <a:p>
            <a:pPr marL="285750" indent="-285750">
              <a:buFont typeface="Arial" panose="020B0604020202020204" pitchFamily="34" charset="0"/>
              <a:buChar char="•"/>
            </a:pPr>
            <a:endParaRPr lang="en-US" sz="2400">
              <a:latin typeface="Source Sans Pro"/>
              <a:ea typeface="Source Sans Pro"/>
            </a:endParaRPr>
          </a:p>
          <a:p>
            <a:pPr marL="285750" indent="-285750">
              <a:buFont typeface="Arial" panose="020B0604020202020204" pitchFamily="34" charset="0"/>
              <a:buChar char="•"/>
            </a:pPr>
            <a:r>
              <a:rPr lang="en-US" sz="2400">
                <a:latin typeface="Source Sans Pro"/>
                <a:ea typeface="Source Sans Pro"/>
              </a:rPr>
              <a:t>However, there are </a:t>
            </a:r>
            <a:r>
              <a:rPr lang="en-US" sz="2400" b="1" u="sng">
                <a:latin typeface="Source Sans Pro"/>
                <a:ea typeface="Source Sans Pro"/>
              </a:rPr>
              <a:t>no limits </a:t>
            </a:r>
            <a:r>
              <a:rPr lang="en-US" sz="2400">
                <a:latin typeface="Source Sans Pro"/>
                <a:ea typeface="Source Sans Pro"/>
              </a:rPr>
              <a:t>on the number of proposals an IE may take part in.</a:t>
            </a:r>
          </a:p>
          <a:p>
            <a:pPr marL="285750" indent="-285750">
              <a:buFont typeface="Arial" panose="020B0604020202020204" pitchFamily="34" charset="0"/>
              <a:buChar char="•"/>
            </a:pPr>
            <a:endParaRPr lang="en-US" sz="2400">
              <a:solidFill>
                <a:schemeClr val="tx1"/>
              </a:solidFill>
              <a:latin typeface="Source Sans Pro" panose="020B0503030403020204" pitchFamily="34" charset="0"/>
              <a:ea typeface="Source Sans Pro" panose="020B0503030403020204" pitchFamily="34" charset="0"/>
            </a:endParaRPr>
          </a:p>
          <a:p>
            <a:r>
              <a:rPr lang="en-US" sz="2400" b="1">
                <a:latin typeface="Source Sans Pro"/>
                <a:ea typeface="Source Sans Pro"/>
              </a:rPr>
              <a:t>All IEs should be in contact with each other to ensure the country limits are respected.</a:t>
            </a:r>
          </a:p>
          <a:p>
            <a:pPr marL="285750" indent="-285750">
              <a:buFont typeface="Arial" panose="020B0604020202020204" pitchFamily="34" charset="0"/>
              <a:buChar char="•"/>
            </a:pPr>
            <a:endParaRPr lang="en-US">
              <a:latin typeface="Aptos (Body)"/>
            </a:endParaRPr>
          </a:p>
        </p:txBody>
      </p:sp>
    </p:spTree>
    <p:extLst>
      <p:ext uri="{BB962C8B-B14F-4D97-AF65-F5344CB8AC3E}">
        <p14:creationId xmlns:p14="http://schemas.microsoft.com/office/powerpoint/2010/main" val="17806072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96CF6-AAFB-CBE6-E02C-040AF32E1592}"/>
            </a:ext>
          </a:extLst>
        </p:cNvPr>
        <p:cNvGrpSpPr/>
        <p:nvPr/>
      </p:nvGrpSpPr>
      <p:grpSpPr>
        <a:xfrm>
          <a:off x="0" y="0"/>
          <a:ext cx="0" cy="0"/>
          <a:chOff x="0" y="0"/>
          <a:chExt cx="0" cy="0"/>
        </a:xfrm>
      </p:grpSpPr>
      <p:sp>
        <p:nvSpPr>
          <p:cNvPr id="50" name="Text Placeholder 1">
            <a:extLst>
              <a:ext uri="{FF2B5EF4-FFF2-40B4-BE49-F238E27FC236}">
                <a16:creationId xmlns:a16="http://schemas.microsoft.com/office/drawing/2014/main" id="{CF5522AA-178E-CA51-689B-1581EC0CDE33}"/>
              </a:ext>
            </a:extLst>
          </p:cNvPr>
          <p:cNvSpPr txBox="1">
            <a:spLocks noGrp="1"/>
          </p:cNvSpPr>
          <p:nvPr>
            <p:ph type="title"/>
          </p:nvPr>
        </p:nvSpPr>
        <p:spPr>
          <a:xfrm>
            <a:off x="1999397" y="909363"/>
            <a:ext cx="9620979" cy="82708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a:latin typeface="Source Sans Pro Bold"/>
                <a:ea typeface="Source Sans Pro Bold"/>
              </a:rPr>
              <a:t>Is there a maximum amount of funding that can be requested?</a:t>
            </a:r>
          </a:p>
        </p:txBody>
      </p:sp>
      <p:sp>
        <p:nvSpPr>
          <p:cNvPr id="4" name="TextBox 3">
            <a:extLst>
              <a:ext uri="{FF2B5EF4-FFF2-40B4-BE49-F238E27FC236}">
                <a16:creationId xmlns:a16="http://schemas.microsoft.com/office/drawing/2014/main" id="{C84F6F01-C995-1C64-EF5E-858E807A7DDA}"/>
              </a:ext>
            </a:extLst>
          </p:cNvPr>
          <p:cNvSpPr txBox="1"/>
          <p:nvPr/>
        </p:nvSpPr>
        <p:spPr>
          <a:xfrm>
            <a:off x="1999397" y="540031"/>
            <a:ext cx="6097136" cy="369332"/>
          </a:xfrm>
          <a:prstGeom prst="rect">
            <a:avLst/>
          </a:prstGeom>
          <a:noFill/>
        </p:spPr>
        <p:txBody>
          <a:bodyPr wrap="square">
            <a:spAutoFit/>
          </a:bodyPr>
          <a:lstStyle/>
          <a:p>
            <a:r>
              <a:rPr lang="en-US" i="1">
                <a:solidFill>
                  <a:srgbClr val="008DB9"/>
                </a:solidFill>
                <a:latin typeface="Source Sans Pro Semibold"/>
                <a:ea typeface="Source Sans Pro Semibold"/>
              </a:rPr>
              <a:t>Eligibility</a:t>
            </a:r>
            <a:endParaRPr lang="en-US" i="1">
              <a:solidFill>
                <a:srgbClr val="008DB9"/>
              </a:solidFill>
            </a:endParaRPr>
          </a:p>
        </p:txBody>
      </p:sp>
      <p:sp>
        <p:nvSpPr>
          <p:cNvPr id="3" name="TextBox 2">
            <a:extLst>
              <a:ext uri="{FF2B5EF4-FFF2-40B4-BE49-F238E27FC236}">
                <a16:creationId xmlns:a16="http://schemas.microsoft.com/office/drawing/2014/main" id="{4DD0F687-4F88-73CD-9519-AF0B9224EC9C}"/>
              </a:ext>
            </a:extLst>
          </p:cNvPr>
          <p:cNvSpPr txBox="1"/>
          <p:nvPr/>
        </p:nvSpPr>
        <p:spPr>
          <a:xfrm>
            <a:off x="1999397" y="2624650"/>
            <a:ext cx="9945998" cy="1846659"/>
          </a:xfrm>
          <a:prstGeom prst="rect">
            <a:avLst/>
          </a:prstGeom>
          <a:noFill/>
        </p:spPr>
        <p:txBody>
          <a:bodyPr wrap="square" rtlCol="0">
            <a:spAutoFit/>
          </a:bodyPr>
          <a:lstStyle/>
          <a:p>
            <a:pPr marL="342900" indent="-342900">
              <a:buFont typeface="Arial" panose="020B0604020202020204" pitchFamily="34" charset="0"/>
              <a:buChar char="•"/>
            </a:pPr>
            <a:r>
              <a:rPr lang="en-US" sz="2400" b="0" i="0">
                <a:effectLst/>
                <a:latin typeface="Source Sans Pro" panose="020B0503030403020204" pitchFamily="34" charset="0"/>
                <a:ea typeface="Source Sans Pro" panose="020B0503030403020204" pitchFamily="34" charset="0"/>
                <a:cs typeface="Arial" panose="020B0604020202020204" pitchFamily="34" charset="0"/>
              </a:rPr>
              <a:t>Single-country proposals may request up to </a:t>
            </a:r>
            <a:r>
              <a:rPr lang="en-US" sz="2400" b="1" i="0">
                <a:effectLst/>
                <a:latin typeface="Source Sans Pro" panose="020B0503030403020204" pitchFamily="34" charset="0"/>
                <a:ea typeface="Source Sans Pro" panose="020B0503030403020204" pitchFamily="34" charset="0"/>
                <a:cs typeface="Arial" panose="020B0604020202020204" pitchFamily="34" charset="0"/>
              </a:rPr>
              <a:t>US$ 25 million</a:t>
            </a:r>
            <a:r>
              <a:rPr lang="en-US" sz="2400" b="0" i="0">
                <a:effectLst/>
                <a:latin typeface="Source Sans Pro" panose="020B0503030403020204" pitchFamily="34" charset="0"/>
                <a:ea typeface="Source Sans Pro" panose="020B0503030403020204" pitchFamily="34" charset="0"/>
                <a:cs typeface="Arial" panose="020B0604020202020204" pitchFamily="34" charset="0"/>
              </a:rPr>
              <a:t>.</a:t>
            </a:r>
          </a:p>
          <a:p>
            <a:pPr marL="342900" indent="-342900">
              <a:buFont typeface="Arial" panose="020B0604020202020204" pitchFamily="34" charset="0"/>
              <a:buChar char="•"/>
            </a:pPr>
            <a:endParaRPr lang="en-US" sz="2400" b="0" i="0">
              <a:effectLst/>
              <a:latin typeface="Source Sans Pro" panose="020B0503030403020204" pitchFamily="34" charset="0"/>
              <a:ea typeface="Source Sans Pro" panose="020B0503030403020204" pitchFamily="34" charset="0"/>
              <a:cs typeface="Arial" panose="020B0604020202020204" pitchFamily="34" charset="0"/>
            </a:endParaRPr>
          </a:p>
          <a:p>
            <a:pPr marL="342900" indent="-342900">
              <a:buFont typeface="Arial" panose="020B0604020202020204" pitchFamily="34" charset="0"/>
              <a:buChar char="•"/>
            </a:pPr>
            <a:r>
              <a:rPr lang="en-US" sz="2400">
                <a:latin typeface="Source Sans Pro" panose="020B0503030403020204" pitchFamily="34" charset="0"/>
                <a:ea typeface="Source Sans Pro" panose="020B0503030403020204" pitchFamily="34" charset="0"/>
                <a:cs typeface="Arial" panose="020B0604020202020204" pitchFamily="34" charset="0"/>
              </a:rPr>
              <a:t>Multi-country proposals may request up to </a:t>
            </a:r>
            <a:r>
              <a:rPr lang="en-US" sz="2400" b="1">
                <a:latin typeface="Source Sans Pro" panose="020B0503030403020204" pitchFamily="34" charset="0"/>
                <a:ea typeface="Source Sans Pro" panose="020B0503030403020204" pitchFamily="34" charset="0"/>
                <a:cs typeface="Arial" panose="020B0604020202020204" pitchFamily="34" charset="0"/>
              </a:rPr>
              <a:t>US$ 40 million</a:t>
            </a:r>
            <a:r>
              <a:rPr lang="en-US" sz="2400">
                <a:latin typeface="Source Sans Pro" panose="020B0503030403020204" pitchFamily="34" charset="0"/>
                <a:ea typeface="Source Sans Pro" panose="020B0503030403020204" pitchFamily="34" charset="0"/>
                <a:cs typeface="Arial" panose="020B0604020202020204" pitchFamily="34" charset="0"/>
              </a:rPr>
              <a:t>.</a:t>
            </a:r>
            <a:endParaRPr lang="en-US" sz="2800">
              <a:latin typeface="Source Sans Pro" panose="020B0503030403020204" pitchFamily="34" charset="0"/>
              <a:ea typeface="Source Sans Pro" panose="020B0503030403020204" pitchFamily="34" charset="0"/>
              <a:cs typeface="Arial" panose="020B0604020202020204" pitchFamily="34" charset="0"/>
            </a:endParaRPr>
          </a:p>
          <a:p>
            <a:endParaRPr lang="en-US" sz="2400">
              <a:solidFill>
                <a:schemeClr val="tx1"/>
              </a:solidFill>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endParaRPr lang="en-US">
              <a:latin typeface="Aptos (Body)"/>
            </a:endParaRPr>
          </a:p>
        </p:txBody>
      </p:sp>
    </p:spTree>
    <p:extLst>
      <p:ext uri="{BB962C8B-B14F-4D97-AF65-F5344CB8AC3E}">
        <p14:creationId xmlns:p14="http://schemas.microsoft.com/office/powerpoint/2010/main" val="17234636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92C2F-D236-ED91-BBCB-3F7BF0F54386}"/>
            </a:ext>
          </a:extLst>
        </p:cNvPr>
        <p:cNvGrpSpPr/>
        <p:nvPr/>
      </p:nvGrpSpPr>
      <p:grpSpPr>
        <a:xfrm>
          <a:off x="0" y="0"/>
          <a:ext cx="0" cy="0"/>
          <a:chOff x="0" y="0"/>
          <a:chExt cx="0" cy="0"/>
        </a:xfrm>
      </p:grpSpPr>
      <p:sp>
        <p:nvSpPr>
          <p:cNvPr id="50" name="Text Placeholder 1">
            <a:extLst>
              <a:ext uri="{FF2B5EF4-FFF2-40B4-BE49-F238E27FC236}">
                <a16:creationId xmlns:a16="http://schemas.microsoft.com/office/drawing/2014/main" id="{AC6E3D05-5DF8-FF72-5623-2A4052F35530}"/>
              </a:ext>
            </a:extLst>
          </p:cNvPr>
          <p:cNvSpPr txBox="1">
            <a:spLocks noGrp="1"/>
          </p:cNvSpPr>
          <p:nvPr>
            <p:ph type="title"/>
          </p:nvPr>
        </p:nvSpPr>
        <p:spPr>
          <a:xfrm>
            <a:off x="1999397" y="909363"/>
            <a:ext cx="9620979" cy="82708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latin typeface="Source Sans Pro Bold" panose="020B0703030403020204" pitchFamily="34" charset="0"/>
                <a:ea typeface="Source Sans Pro Bold" panose="020B0703030403020204" pitchFamily="34" charset="0"/>
              </a:rPr>
              <a:t>What is the expected duration of funding?  </a:t>
            </a:r>
          </a:p>
        </p:txBody>
      </p:sp>
      <p:sp>
        <p:nvSpPr>
          <p:cNvPr id="4" name="TextBox 3">
            <a:extLst>
              <a:ext uri="{FF2B5EF4-FFF2-40B4-BE49-F238E27FC236}">
                <a16:creationId xmlns:a16="http://schemas.microsoft.com/office/drawing/2014/main" id="{6846E67D-9AB0-F502-E76E-A65D58689AD1}"/>
              </a:ext>
            </a:extLst>
          </p:cNvPr>
          <p:cNvSpPr txBox="1"/>
          <p:nvPr/>
        </p:nvSpPr>
        <p:spPr>
          <a:xfrm>
            <a:off x="1999397" y="540031"/>
            <a:ext cx="6097136" cy="369332"/>
          </a:xfrm>
          <a:prstGeom prst="rect">
            <a:avLst/>
          </a:prstGeom>
          <a:noFill/>
        </p:spPr>
        <p:txBody>
          <a:bodyPr wrap="square">
            <a:spAutoFit/>
          </a:bodyPr>
          <a:lstStyle/>
          <a:p>
            <a:r>
              <a:rPr lang="en-US" i="1">
                <a:solidFill>
                  <a:srgbClr val="008DB9"/>
                </a:solidFill>
                <a:latin typeface="Source Sans Pro Semibold"/>
                <a:ea typeface="Source Sans Pro Semibold"/>
              </a:rPr>
              <a:t>Projects</a:t>
            </a:r>
            <a:endParaRPr lang="en-US" i="1">
              <a:solidFill>
                <a:srgbClr val="008DB9"/>
              </a:solidFill>
            </a:endParaRPr>
          </a:p>
        </p:txBody>
      </p:sp>
      <p:sp>
        <p:nvSpPr>
          <p:cNvPr id="3" name="Subtitle 5">
            <a:extLst>
              <a:ext uri="{FF2B5EF4-FFF2-40B4-BE49-F238E27FC236}">
                <a16:creationId xmlns:a16="http://schemas.microsoft.com/office/drawing/2014/main" id="{4940DB72-715A-7506-651F-AA65612DF90C}"/>
              </a:ext>
            </a:extLst>
          </p:cNvPr>
          <p:cNvSpPr txBox="1">
            <a:spLocks/>
          </p:cNvSpPr>
          <p:nvPr/>
        </p:nvSpPr>
        <p:spPr>
          <a:xfrm>
            <a:off x="1999397" y="1982952"/>
            <a:ext cx="9793557" cy="425230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latin typeface="Calibri" panose="020F0502020204030204" pitchFamily="34" charset="0"/>
              </a:rPr>
              <a:t>P</a:t>
            </a:r>
            <a:r>
              <a:rPr lang="en-US" sz="2400" b="0" i="0">
                <a:effectLst/>
              </a:rPr>
              <a:t>roposals must demonstrate that they intend to use the grant financing within </a:t>
            </a:r>
            <a:r>
              <a:rPr lang="en-US" sz="2400" b="1" i="0">
                <a:effectLst/>
              </a:rPr>
              <a:t>three years</a:t>
            </a:r>
            <a:r>
              <a:rPr lang="en-US" sz="2400" b="0" i="0">
                <a:effectLst/>
              </a:rPr>
              <a:t> from the date of approval by the Implementing Entity’s (-</a:t>
            </a:r>
            <a:r>
              <a:rPr lang="en-US" sz="2400" b="0" i="0" err="1">
                <a:effectLst/>
              </a:rPr>
              <a:t>ies</a:t>
            </a:r>
            <a:r>
              <a:rPr lang="en-US" sz="2400" b="0" i="0">
                <a:effectLst/>
              </a:rPr>
              <a:t>) relevant authority, bearing in mind that the overall project completion date may extend beyond the three-year period.  </a:t>
            </a:r>
            <a:endParaRPr lang="en-US" sz="2800"/>
          </a:p>
        </p:txBody>
      </p:sp>
    </p:spTree>
    <p:extLst>
      <p:ext uri="{BB962C8B-B14F-4D97-AF65-F5344CB8AC3E}">
        <p14:creationId xmlns:p14="http://schemas.microsoft.com/office/powerpoint/2010/main" val="2881586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2E4B5-3F1A-09BF-7614-BC2361790A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A9A5B0-E87A-F7F4-2BD4-22FF0BE7EEB0}"/>
              </a:ext>
            </a:extLst>
          </p:cNvPr>
          <p:cNvSpPr>
            <a:spLocks noGrp="1"/>
          </p:cNvSpPr>
          <p:nvPr>
            <p:ph type="title"/>
          </p:nvPr>
        </p:nvSpPr>
        <p:spPr>
          <a:xfrm>
            <a:off x="1915064" y="453503"/>
            <a:ext cx="7573715" cy="827088"/>
          </a:xfrm>
        </p:spPr>
        <p:txBody>
          <a:bodyPr>
            <a:normAutofit/>
          </a:bodyPr>
          <a:lstStyle/>
          <a:p>
            <a:r>
              <a:rPr lang="en-US" sz="4800"/>
              <a:t>Our Story So Far…</a:t>
            </a:r>
          </a:p>
        </p:txBody>
      </p:sp>
      <p:grpSp>
        <p:nvGrpSpPr>
          <p:cNvPr id="4" name="Group 3">
            <a:extLst>
              <a:ext uri="{FF2B5EF4-FFF2-40B4-BE49-F238E27FC236}">
                <a16:creationId xmlns:a16="http://schemas.microsoft.com/office/drawing/2014/main" id="{AA9E6827-5EF6-9092-148C-7DF84B4BDE0B}"/>
              </a:ext>
            </a:extLst>
          </p:cNvPr>
          <p:cNvGrpSpPr/>
          <p:nvPr/>
        </p:nvGrpSpPr>
        <p:grpSpPr>
          <a:xfrm>
            <a:off x="1915064" y="1889184"/>
            <a:ext cx="9834024" cy="4707923"/>
            <a:chOff x="442913" y="1160462"/>
            <a:chExt cx="11306175" cy="5471579"/>
          </a:xfrm>
        </p:grpSpPr>
        <p:sp>
          <p:nvSpPr>
            <p:cNvPr id="6" name="Rounded Rectangle 8">
              <a:extLst>
                <a:ext uri="{FF2B5EF4-FFF2-40B4-BE49-F238E27FC236}">
                  <a16:creationId xmlns:a16="http://schemas.microsoft.com/office/drawing/2014/main" id="{918A6209-EDAE-752D-9D93-645D64A94D90}"/>
                </a:ext>
              </a:extLst>
            </p:cNvPr>
            <p:cNvSpPr/>
            <p:nvPr/>
          </p:nvSpPr>
          <p:spPr>
            <a:xfrm>
              <a:off x="442913" y="1160462"/>
              <a:ext cx="2642400" cy="5221288"/>
            </a:xfrm>
            <a:prstGeom prst="roundRect">
              <a:avLst>
                <a:gd name="adj" fmla="val 4363"/>
              </a:avLst>
            </a:prstGeom>
            <a:solidFill>
              <a:srgbClr val="F2F1F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108000" rIns="108000" bIns="108000" rtlCol="0" anchor="t"/>
            <a:lstStyle/>
            <a:p>
              <a:pPr>
                <a:spcAft>
                  <a:spcPts val="1200"/>
                </a:spcAft>
              </a:pPr>
              <a:r>
                <a:rPr lang="en-GB" sz="1500">
                  <a:solidFill>
                    <a:srgbClr val="008DB9"/>
                  </a:solidFill>
                  <a:effectLst/>
                  <a:latin typeface="Source Sans Pro" panose="020B0503030403020204" pitchFamily="34" charset="0"/>
                  <a:ea typeface="Source Sans Pro" panose="020B0503030403020204" pitchFamily="34" charset="0"/>
                  <a:cs typeface="Arial"/>
                </a:rPr>
                <a:t>COVID-19 highlighted </a:t>
              </a:r>
              <a:br>
                <a:rPr lang="en-GB" sz="1500">
                  <a:solidFill>
                    <a:srgbClr val="008DB9"/>
                  </a:solidFill>
                  <a:effectLst/>
                  <a:latin typeface="Source Sans Pro" panose="020B0503030403020204" pitchFamily="34" charset="0"/>
                  <a:ea typeface="Source Sans Pro" panose="020B0503030403020204" pitchFamily="34" charset="0"/>
                </a:rPr>
              </a:br>
              <a:r>
                <a:rPr lang="en-GB" sz="1500">
                  <a:solidFill>
                    <a:srgbClr val="008DB9"/>
                  </a:solidFill>
                  <a:effectLst/>
                  <a:latin typeface="Source Sans Pro" panose="020B0503030403020204" pitchFamily="34" charset="0"/>
                  <a:ea typeface="Source Sans Pro" panose="020B0503030403020204" pitchFamily="34" charset="0"/>
                  <a:cs typeface="Arial"/>
                </a:rPr>
                <a:t>how ill-prepared the </a:t>
              </a:r>
              <a:br>
                <a:rPr lang="en-GB" sz="1500">
                  <a:solidFill>
                    <a:srgbClr val="008DB9"/>
                  </a:solidFill>
                  <a:effectLst/>
                  <a:latin typeface="Source Sans Pro" panose="020B0503030403020204" pitchFamily="34" charset="0"/>
                  <a:ea typeface="Source Sans Pro" panose="020B0503030403020204" pitchFamily="34" charset="0"/>
                </a:rPr>
              </a:br>
              <a:r>
                <a:rPr lang="en-GB" sz="1500">
                  <a:solidFill>
                    <a:srgbClr val="008DB9"/>
                  </a:solidFill>
                  <a:effectLst/>
                  <a:latin typeface="Source Sans Pro" panose="020B0503030403020204" pitchFamily="34" charset="0"/>
                  <a:ea typeface="Source Sans Pro" panose="020B0503030403020204" pitchFamily="34" charset="0"/>
                  <a:cs typeface="Arial"/>
                </a:rPr>
                <a:t>world was to detect and contain a virus, and underscored the costs </a:t>
              </a:r>
              <a:br>
                <a:rPr lang="en-GB" sz="1500">
                  <a:solidFill>
                    <a:srgbClr val="008DB9"/>
                  </a:solidFill>
                  <a:effectLst/>
                  <a:latin typeface="Source Sans Pro" panose="020B0503030403020204" pitchFamily="34" charset="0"/>
                  <a:ea typeface="Source Sans Pro" panose="020B0503030403020204" pitchFamily="34" charset="0"/>
                </a:rPr>
              </a:br>
              <a:r>
                <a:rPr lang="en-GB" sz="1500">
                  <a:solidFill>
                    <a:srgbClr val="008DB9"/>
                  </a:solidFill>
                  <a:effectLst/>
                  <a:latin typeface="Source Sans Pro" panose="020B0503030403020204" pitchFamily="34" charset="0"/>
                  <a:ea typeface="Source Sans Pro" panose="020B0503030403020204" pitchFamily="34" charset="0"/>
                  <a:cs typeface="Arial"/>
                </a:rPr>
                <a:t>of not being prepared.</a:t>
              </a:r>
            </a:p>
            <a:p>
              <a:pPr marL="107950" indent="-107950">
                <a:spcAft>
                  <a:spcPts val="1200"/>
                </a:spcAft>
                <a:buFont typeface="Arial" panose="020B0604020202020204" pitchFamily="34" charset="0"/>
                <a:buChar char="•"/>
              </a:pPr>
              <a:r>
                <a:rPr lang="en-GB" sz="1100">
                  <a:solidFill>
                    <a:schemeClr val="tx1"/>
                  </a:solidFill>
                  <a:effectLst/>
                  <a:latin typeface="Source Sans Pro" panose="020B0503030403020204" pitchFamily="34" charset="0"/>
                  <a:ea typeface="Source Sans Pro" panose="020B0503030403020204" pitchFamily="34" charset="0"/>
                </a:rPr>
                <a:t>Experts predict more than </a:t>
              </a:r>
              <a:br>
                <a:rPr lang="en-GB" sz="1100">
                  <a:solidFill>
                    <a:schemeClr val="tx1"/>
                  </a:solidFill>
                  <a:effectLst/>
                  <a:latin typeface="Source Sans Pro" panose="020B0503030403020204" pitchFamily="34" charset="0"/>
                  <a:ea typeface="Source Sans Pro" panose="020B0503030403020204" pitchFamily="34" charset="0"/>
                </a:rPr>
              </a:br>
              <a:r>
                <a:rPr lang="en-GB" sz="1100">
                  <a:solidFill>
                    <a:schemeClr val="tx1"/>
                  </a:solidFill>
                  <a:effectLst/>
                  <a:latin typeface="Source Sans Pro" panose="020B0503030403020204" pitchFamily="34" charset="0"/>
                  <a:ea typeface="Source Sans Pro" panose="020B0503030403020204" pitchFamily="34" charset="0"/>
                </a:rPr>
                <a:t>a 50% chance of another </a:t>
              </a:r>
              <a:br>
                <a:rPr lang="en-GB" sz="1100">
                  <a:solidFill>
                    <a:schemeClr val="tx1"/>
                  </a:solidFill>
                  <a:effectLst/>
                  <a:latin typeface="Source Sans Pro" panose="020B0503030403020204" pitchFamily="34" charset="0"/>
                  <a:ea typeface="Source Sans Pro" panose="020B0503030403020204" pitchFamily="34" charset="0"/>
                </a:rPr>
              </a:br>
              <a:r>
                <a:rPr lang="en-GB" sz="1100">
                  <a:solidFill>
                    <a:schemeClr val="tx1"/>
                  </a:solidFill>
                  <a:effectLst/>
                  <a:latin typeface="Source Sans Pro" panose="020B0503030403020204" pitchFamily="34" charset="0"/>
                  <a:ea typeface="Source Sans Pro" panose="020B0503030403020204" pitchFamily="34" charset="0"/>
                </a:rPr>
                <a:t>COVID-like pandemic in the</a:t>
              </a:r>
              <a:br>
                <a:rPr lang="en-GB" sz="1100">
                  <a:solidFill>
                    <a:schemeClr val="tx1"/>
                  </a:solidFill>
                  <a:effectLst/>
                  <a:latin typeface="Source Sans Pro" panose="020B0503030403020204" pitchFamily="34" charset="0"/>
                  <a:ea typeface="Source Sans Pro" panose="020B0503030403020204" pitchFamily="34" charset="0"/>
                </a:rPr>
              </a:br>
              <a:r>
                <a:rPr lang="en-GB" sz="1100">
                  <a:solidFill>
                    <a:schemeClr val="tx1"/>
                  </a:solidFill>
                  <a:effectLst/>
                  <a:latin typeface="Source Sans Pro" panose="020B0503030403020204" pitchFamily="34" charset="0"/>
                  <a:ea typeface="Source Sans Pro" panose="020B0503030403020204" pitchFamily="34" charset="0"/>
                </a:rPr>
                <a:t>next 20-25 years – the risk is heightened by global challenges </a:t>
              </a:r>
              <a:br>
                <a:rPr lang="en-GB" sz="1100">
                  <a:solidFill>
                    <a:schemeClr val="tx1"/>
                  </a:solidFill>
                  <a:effectLst/>
                  <a:latin typeface="Source Sans Pro" panose="020B0503030403020204" pitchFamily="34" charset="0"/>
                  <a:ea typeface="Source Sans Pro" panose="020B0503030403020204" pitchFamily="34" charset="0"/>
                </a:rPr>
              </a:br>
              <a:r>
                <a:rPr lang="en-GB" sz="1100">
                  <a:solidFill>
                    <a:schemeClr val="tx1"/>
                  </a:solidFill>
                  <a:effectLst/>
                  <a:latin typeface="Source Sans Pro" panose="020B0503030403020204" pitchFamily="34" charset="0"/>
                  <a:ea typeface="Source Sans Pro" panose="020B0503030403020204" pitchFamily="34" charset="0"/>
                </a:rPr>
                <a:t>like climate change, migration, </a:t>
              </a:r>
              <a:br>
                <a:rPr lang="en-GB" sz="1100">
                  <a:solidFill>
                    <a:schemeClr val="tx1"/>
                  </a:solidFill>
                  <a:effectLst/>
                  <a:latin typeface="Source Sans Pro" panose="020B0503030403020204" pitchFamily="34" charset="0"/>
                  <a:ea typeface="Source Sans Pro" panose="020B0503030403020204" pitchFamily="34" charset="0"/>
                </a:rPr>
              </a:br>
              <a:r>
                <a:rPr lang="en-GB" sz="1100">
                  <a:solidFill>
                    <a:schemeClr val="tx1"/>
                  </a:solidFill>
                  <a:effectLst/>
                  <a:latin typeface="Source Sans Pro" panose="020B0503030403020204" pitchFamily="34" charset="0"/>
                  <a:ea typeface="Source Sans Pro" panose="020B0503030403020204" pitchFamily="34" charset="0"/>
                </a:rPr>
                <a:t>and antimicrobial resistance (AMR).</a:t>
              </a:r>
              <a:endParaRPr lang="en-GB" sz="1100">
                <a:solidFill>
                  <a:schemeClr val="tx1"/>
                </a:solidFill>
                <a:effectLst/>
                <a:latin typeface="Source Sans Pro" panose="020B0503030403020204" pitchFamily="34" charset="0"/>
                <a:ea typeface="Source Sans Pro" panose="020B0503030403020204" pitchFamily="34" charset="0"/>
                <a:cs typeface="Arial" panose="020B0604020202020204" pitchFamily="34" charset="0"/>
              </a:endParaRPr>
            </a:p>
            <a:p>
              <a:pPr marL="107950" indent="-107950">
                <a:spcAft>
                  <a:spcPts val="1200"/>
                </a:spcAft>
                <a:buFont typeface="Arial" panose="020B0604020202020204" pitchFamily="34" charset="0"/>
                <a:buChar char="•"/>
              </a:pPr>
              <a:r>
                <a:rPr lang="en-GB" sz="1100">
                  <a:solidFill>
                    <a:schemeClr val="tx1"/>
                  </a:solidFill>
                  <a:effectLst/>
                  <a:latin typeface="Source Sans Pro" panose="020B0503030403020204" pitchFamily="34" charset="0"/>
                  <a:ea typeface="Source Sans Pro" panose="020B0503030403020204" pitchFamily="34" charset="0"/>
                  <a:cs typeface="Arial"/>
                </a:rPr>
                <a:t>And yet, </a:t>
              </a:r>
              <a:r>
                <a:rPr lang="en-GB" sz="1100">
                  <a:solidFill>
                    <a:schemeClr val="tx1"/>
                  </a:solidFill>
                  <a:latin typeface="Source Sans Pro" panose="020B0503030403020204" pitchFamily="34" charset="0"/>
                  <a:ea typeface="Source Sans Pro" panose="020B0503030403020204" pitchFamily="34" charset="0"/>
                  <a:cs typeface="Arial"/>
                </a:rPr>
                <a:t>pandemic preparedness, prevention and response (PPR)</a:t>
              </a:r>
              <a:r>
                <a:rPr lang="en-GB" sz="1100">
                  <a:solidFill>
                    <a:schemeClr val="tx1"/>
                  </a:solidFill>
                  <a:effectLst/>
                  <a:latin typeface="Source Sans Pro" panose="020B0503030403020204" pitchFamily="34" charset="0"/>
                  <a:ea typeface="Source Sans Pro" panose="020B0503030403020204" pitchFamily="34" charset="0"/>
                  <a:cs typeface="Arial"/>
                </a:rPr>
                <a:t> continues to suffer from chronic under-investment, especially in low- and middle-income countries.</a:t>
              </a:r>
            </a:p>
          </p:txBody>
        </p:sp>
        <p:sp>
          <p:nvSpPr>
            <p:cNvPr id="7" name="TextBox 6">
              <a:extLst>
                <a:ext uri="{FF2B5EF4-FFF2-40B4-BE49-F238E27FC236}">
                  <a16:creationId xmlns:a16="http://schemas.microsoft.com/office/drawing/2014/main" id="{4175FF36-AA16-B1B7-1460-205902DCA7F8}"/>
                </a:ext>
              </a:extLst>
            </p:cNvPr>
            <p:cNvSpPr txBox="1"/>
            <p:nvPr/>
          </p:nvSpPr>
          <p:spPr>
            <a:xfrm>
              <a:off x="3447370" y="3432239"/>
              <a:ext cx="1718396" cy="1377145"/>
            </a:xfrm>
            <a:prstGeom prst="rect">
              <a:avLst/>
            </a:prstGeom>
            <a:noFill/>
          </p:spPr>
          <p:txBody>
            <a:bodyPr wrap="square" lIns="0" tIns="0" rIns="0" bIns="0" rtlCol="0" anchor="t">
              <a:spAutoFit/>
            </a:bodyPr>
            <a:lstStyle/>
            <a:p>
              <a:r>
                <a:rPr lang="en-US" sz="1100" b="1">
                  <a:solidFill>
                    <a:srgbClr val="051291"/>
                  </a:solidFill>
                  <a:latin typeface="Source Sans Pro"/>
                  <a:ea typeface="Source Sans Pro"/>
                </a:rPr>
                <a:t>APRIL 2022</a:t>
              </a:r>
            </a:p>
            <a:p>
              <a:r>
                <a:rPr lang="en-US" sz="1100">
                  <a:latin typeface="Source Sans Pro"/>
                  <a:ea typeface="Source Sans Pro"/>
                </a:rPr>
                <a:t>G20 Finance Ministers asked</a:t>
              </a:r>
              <a:endParaRPr lang="en-US" sz="1100">
                <a:latin typeface="Source Sans Pro" panose="020B0503030403020204" pitchFamily="34" charset="0"/>
                <a:ea typeface="Source Sans Pro" panose="020B0503030403020204" pitchFamily="34" charset="0"/>
              </a:endParaRPr>
            </a:p>
            <a:p>
              <a:r>
                <a:rPr lang="en-US" sz="1100">
                  <a:latin typeface="Source Sans Pro"/>
                  <a:ea typeface="Source Sans Pro"/>
                </a:rPr>
                <a:t>the World Bank to explore setting up a Financial Intermediary Fund (FIF).</a:t>
              </a:r>
            </a:p>
          </p:txBody>
        </p:sp>
        <p:sp>
          <p:nvSpPr>
            <p:cNvPr id="8" name="TextBox 7">
              <a:extLst>
                <a:ext uri="{FF2B5EF4-FFF2-40B4-BE49-F238E27FC236}">
                  <a16:creationId xmlns:a16="http://schemas.microsoft.com/office/drawing/2014/main" id="{1EC84770-579D-06B4-2914-323CC2EF20BB}"/>
                </a:ext>
              </a:extLst>
            </p:cNvPr>
            <p:cNvSpPr txBox="1"/>
            <p:nvPr/>
          </p:nvSpPr>
          <p:spPr>
            <a:xfrm>
              <a:off x="5622533" y="3432239"/>
              <a:ext cx="1718396" cy="983675"/>
            </a:xfrm>
            <a:prstGeom prst="rect">
              <a:avLst/>
            </a:prstGeom>
            <a:noFill/>
          </p:spPr>
          <p:txBody>
            <a:bodyPr wrap="square" lIns="0" tIns="0" rIns="0" bIns="0" rtlCol="0">
              <a:spAutoFit/>
            </a:bodyPr>
            <a:lstStyle/>
            <a:p>
              <a:r>
                <a:rPr lang="en-US" sz="1100" b="1">
                  <a:solidFill>
                    <a:srgbClr val="051291"/>
                  </a:solidFill>
                  <a:latin typeface="Source Sans Pro" panose="020B0503030403020204" pitchFamily="34" charset="0"/>
                  <a:ea typeface="Source Sans Pro" panose="020B0503030403020204" pitchFamily="34" charset="0"/>
                </a:rPr>
                <a:t>30 JUNE 2022</a:t>
              </a:r>
            </a:p>
            <a:p>
              <a:r>
                <a:rPr lang="en-US" sz="1100">
                  <a:latin typeface="Source Sans Pro" panose="020B0503030403020204" pitchFamily="34" charset="0"/>
                  <a:ea typeface="Source Sans Pro" panose="020B0503030403020204" pitchFamily="34" charset="0"/>
                </a:rPr>
                <a:t>The World Bank’s board approves the proposal to establish The Pandemic</a:t>
              </a:r>
            </a:p>
            <a:p>
              <a:r>
                <a:rPr lang="en-US" sz="1100">
                  <a:latin typeface="Source Sans Pro" panose="020B0503030403020204" pitchFamily="34" charset="0"/>
                  <a:ea typeface="Source Sans Pro" panose="020B0503030403020204" pitchFamily="34" charset="0"/>
                </a:rPr>
                <a:t>Fund (PF) as a FIF.</a:t>
              </a:r>
            </a:p>
          </p:txBody>
        </p:sp>
        <p:sp>
          <p:nvSpPr>
            <p:cNvPr id="9" name="TextBox 8">
              <a:extLst>
                <a:ext uri="{FF2B5EF4-FFF2-40B4-BE49-F238E27FC236}">
                  <a16:creationId xmlns:a16="http://schemas.microsoft.com/office/drawing/2014/main" id="{F4095FF0-4121-8A57-C92B-762CB7FBE371}"/>
                </a:ext>
              </a:extLst>
            </p:cNvPr>
            <p:cNvSpPr txBox="1"/>
            <p:nvPr/>
          </p:nvSpPr>
          <p:spPr>
            <a:xfrm>
              <a:off x="7760091" y="3432239"/>
              <a:ext cx="1930173" cy="786939"/>
            </a:xfrm>
            <a:prstGeom prst="rect">
              <a:avLst/>
            </a:prstGeom>
            <a:noFill/>
          </p:spPr>
          <p:txBody>
            <a:bodyPr wrap="square" lIns="0" tIns="0" rIns="0" bIns="0" rtlCol="0">
              <a:spAutoFit/>
            </a:bodyPr>
            <a:lstStyle/>
            <a:p>
              <a:r>
                <a:rPr lang="en-US" sz="1100" b="1">
                  <a:solidFill>
                    <a:srgbClr val="051291"/>
                  </a:solidFill>
                  <a:latin typeface="Source Sans Pro" panose="020B0503030403020204" pitchFamily="34" charset="0"/>
                  <a:ea typeface="Source Sans Pro" panose="020B0503030403020204" pitchFamily="34" charset="0"/>
                </a:rPr>
                <a:t>13 NOVEMBER 2022</a:t>
              </a:r>
            </a:p>
            <a:p>
              <a:r>
                <a:rPr lang="en-US" sz="1100">
                  <a:latin typeface="Source Sans Pro" panose="020B0503030403020204" pitchFamily="34" charset="0"/>
                  <a:ea typeface="Source Sans Pro" panose="020B0503030403020204" pitchFamily="34" charset="0"/>
                </a:rPr>
                <a:t>Formally launched at a high-level event in Bali, Indonesia.</a:t>
              </a:r>
            </a:p>
          </p:txBody>
        </p:sp>
        <p:sp>
          <p:nvSpPr>
            <p:cNvPr id="10" name="TextBox 9">
              <a:extLst>
                <a:ext uri="{FF2B5EF4-FFF2-40B4-BE49-F238E27FC236}">
                  <a16:creationId xmlns:a16="http://schemas.microsoft.com/office/drawing/2014/main" id="{5A5C0877-B599-638C-D96A-DC4B86D98ADA}"/>
                </a:ext>
              </a:extLst>
            </p:cNvPr>
            <p:cNvSpPr txBox="1"/>
            <p:nvPr/>
          </p:nvSpPr>
          <p:spPr>
            <a:xfrm>
              <a:off x="9873899" y="3443846"/>
              <a:ext cx="1875189" cy="2599287"/>
            </a:xfrm>
            <a:prstGeom prst="rect">
              <a:avLst/>
            </a:prstGeom>
            <a:noFill/>
          </p:spPr>
          <p:txBody>
            <a:bodyPr wrap="square" lIns="0" tIns="0" rIns="0" bIns="0" rtlCol="0" anchor="t">
              <a:spAutoFit/>
            </a:bodyPr>
            <a:lstStyle/>
            <a:p>
              <a:r>
                <a:rPr lang="en-US" sz="1100" b="1">
                  <a:solidFill>
                    <a:srgbClr val="051291"/>
                  </a:solidFill>
                  <a:latin typeface="Source Sans Pro"/>
                  <a:ea typeface="Source Sans Pro"/>
                </a:rPr>
                <a:t>PRESENT DAY</a:t>
              </a:r>
            </a:p>
            <a:p>
              <a:pPr marL="107950" indent="-107950">
                <a:spcAft>
                  <a:spcPts val="800"/>
                </a:spcAft>
                <a:buFont typeface="Arial" panose="020B0604020202020204" pitchFamily="34" charset="0"/>
                <a:buChar char="•"/>
              </a:pPr>
              <a:r>
                <a:rPr lang="en-US" sz="1100" b="1">
                  <a:latin typeface="Source Sans Pro"/>
                  <a:ea typeface="Source Sans Pro"/>
                </a:rPr>
                <a:t>Over US$2 billion</a:t>
              </a:r>
              <a:r>
                <a:rPr lang="en-US" sz="1100">
                  <a:latin typeface="Source Sans Pro"/>
                  <a:ea typeface="Source Sans Pro"/>
                </a:rPr>
                <a:t> raised.</a:t>
              </a:r>
              <a:endParaRPr lang="en-US" sz="1100">
                <a:latin typeface="Source Sans Pro"/>
                <a:ea typeface="Source Sans Pro"/>
                <a:cs typeface="Arial" panose="020B0604020202020204"/>
              </a:endParaRPr>
            </a:p>
            <a:p>
              <a:pPr marL="107950" indent="-107950">
                <a:spcAft>
                  <a:spcPts val="800"/>
                </a:spcAft>
                <a:buFont typeface="Arial" panose="020B0604020202020204" pitchFamily="34" charset="0"/>
                <a:buChar char="•"/>
              </a:pPr>
              <a:r>
                <a:rPr lang="en-US" sz="1100" b="1">
                  <a:latin typeface="Source Sans Pro"/>
                  <a:ea typeface="Source Sans Pro"/>
                </a:rPr>
                <a:t>US$885 million awarded</a:t>
              </a:r>
              <a:r>
                <a:rPr lang="en-US" sz="1100">
                  <a:latin typeface="Source Sans Pro"/>
                  <a:ea typeface="Source Sans Pro"/>
                </a:rPr>
                <a:t> in total grants, which </a:t>
              </a:r>
              <a:r>
                <a:rPr lang="en-US" sz="1100" b="1">
                  <a:latin typeface="Source Sans Pro"/>
                  <a:ea typeface="Source Sans Pro"/>
                </a:rPr>
                <a:t>mobilized additional financing of over US$6 billion to help 75 </a:t>
              </a:r>
              <a:r>
                <a:rPr lang="en-US" sz="1100">
                  <a:latin typeface="Source Sans Pro"/>
                  <a:ea typeface="Source Sans Pro"/>
                </a:rPr>
                <a:t>countries strengthen PPR capacity.</a:t>
              </a:r>
              <a:endParaRPr lang="en-US" sz="1100">
                <a:latin typeface="Source Sans Pro"/>
                <a:ea typeface="Source Sans Pro"/>
                <a:cs typeface="Arial"/>
              </a:endParaRPr>
            </a:p>
            <a:p>
              <a:pPr marL="107950" indent="-107950">
                <a:spcAft>
                  <a:spcPts val="800"/>
                </a:spcAft>
                <a:buFont typeface="Arial" panose="020B0604020202020204" pitchFamily="34" charset="0"/>
                <a:buChar char="•"/>
              </a:pPr>
              <a:r>
                <a:rPr lang="en-US" sz="1100">
                  <a:latin typeface="Source Sans Pro"/>
                  <a:ea typeface="Source Sans Pro"/>
                </a:rPr>
                <a:t>Third call  launched in March 2025 with a US$500 million envelope </a:t>
              </a:r>
              <a:endParaRPr lang="en-US" sz="1100">
                <a:latin typeface="Source Sans Pro"/>
                <a:ea typeface="Source Sans Pro"/>
                <a:cs typeface="Arial"/>
              </a:endParaRPr>
            </a:p>
          </p:txBody>
        </p:sp>
        <p:sp>
          <p:nvSpPr>
            <p:cNvPr id="11" name="TextBox 10">
              <a:extLst>
                <a:ext uri="{FF2B5EF4-FFF2-40B4-BE49-F238E27FC236}">
                  <a16:creationId xmlns:a16="http://schemas.microsoft.com/office/drawing/2014/main" id="{4037E8B4-57B7-A385-A848-7B06872FDCED}"/>
                </a:ext>
              </a:extLst>
            </p:cNvPr>
            <p:cNvSpPr txBox="1"/>
            <p:nvPr/>
          </p:nvSpPr>
          <p:spPr>
            <a:xfrm>
              <a:off x="5616596" y="4664692"/>
              <a:ext cx="1718396" cy="1967349"/>
            </a:xfrm>
            <a:prstGeom prst="rect">
              <a:avLst/>
            </a:prstGeom>
            <a:noFill/>
          </p:spPr>
          <p:txBody>
            <a:bodyPr wrap="square" lIns="0" tIns="0" rIns="0" bIns="0" rtlCol="0">
              <a:spAutoFit/>
            </a:bodyPr>
            <a:lstStyle/>
            <a:p>
              <a:r>
                <a:rPr lang="en-US" sz="1100" b="1">
                  <a:solidFill>
                    <a:srgbClr val="051291"/>
                  </a:solidFill>
                  <a:latin typeface="Source Sans Pro" panose="020B0503030403020204" pitchFamily="34" charset="0"/>
                  <a:ea typeface="Source Sans Pro" panose="020B0503030403020204" pitchFamily="34" charset="0"/>
                </a:rPr>
                <a:t>8-9 SEPTEMBER 2022</a:t>
              </a:r>
            </a:p>
            <a:p>
              <a:r>
                <a:rPr lang="en-US" sz="1100">
                  <a:latin typeface="Source Sans Pro" panose="020B0503030403020204" pitchFamily="34" charset="0"/>
                  <a:ea typeface="Source Sans Pro" panose="020B0503030403020204" pitchFamily="34" charset="0"/>
                </a:rPr>
                <a:t>The Pandemic Fund</a:t>
              </a:r>
            </a:p>
            <a:p>
              <a:r>
                <a:rPr lang="en-US" sz="1100">
                  <a:latin typeface="Source Sans Pro" panose="020B0503030403020204" pitchFamily="34" charset="0"/>
                  <a:ea typeface="Source Sans Pro" panose="020B0503030403020204" pitchFamily="34" charset="0"/>
                </a:rPr>
                <a:t>was formally established; first meeting of the governing board was held The World Bank hosts the secretariat</a:t>
              </a:r>
            </a:p>
            <a:p>
              <a:r>
                <a:rPr lang="en-US" sz="1100">
                  <a:latin typeface="Source Sans Pro" panose="020B0503030403020204" pitchFamily="34" charset="0"/>
                  <a:ea typeface="Source Sans Pro" panose="020B0503030403020204" pitchFamily="34" charset="0"/>
                </a:rPr>
                <a:t>and serves as trustee and one of the implementing entities.</a:t>
              </a:r>
            </a:p>
          </p:txBody>
        </p:sp>
        <p:pic>
          <p:nvPicPr>
            <p:cNvPr id="12" name="Picture 11">
              <a:extLst>
                <a:ext uri="{FF2B5EF4-FFF2-40B4-BE49-F238E27FC236}">
                  <a16:creationId xmlns:a16="http://schemas.microsoft.com/office/drawing/2014/main" id="{854DA67D-601D-B82B-BF75-C187AE4ACD6B}"/>
                </a:ext>
              </a:extLst>
            </p:cNvPr>
            <p:cNvPicPr>
              <a:picLocks noChangeAspect="1"/>
            </p:cNvPicPr>
            <p:nvPr/>
          </p:nvPicPr>
          <p:blipFill>
            <a:blip r:embed="rId2"/>
            <a:stretch>
              <a:fillRect/>
            </a:stretch>
          </p:blipFill>
          <p:spPr>
            <a:xfrm>
              <a:off x="3392664" y="1249063"/>
              <a:ext cx="889000" cy="1498600"/>
            </a:xfrm>
            <a:prstGeom prst="rect">
              <a:avLst/>
            </a:prstGeom>
          </p:spPr>
        </p:pic>
        <p:pic>
          <p:nvPicPr>
            <p:cNvPr id="13" name="Picture 12">
              <a:extLst>
                <a:ext uri="{FF2B5EF4-FFF2-40B4-BE49-F238E27FC236}">
                  <a16:creationId xmlns:a16="http://schemas.microsoft.com/office/drawing/2014/main" id="{500C60F1-5511-69E3-2D1A-C3B88DA84959}"/>
                </a:ext>
              </a:extLst>
            </p:cNvPr>
            <p:cNvPicPr>
              <a:picLocks noChangeAspect="1"/>
            </p:cNvPicPr>
            <p:nvPr/>
          </p:nvPicPr>
          <p:blipFill>
            <a:blip r:embed="rId2"/>
            <a:stretch>
              <a:fillRect/>
            </a:stretch>
          </p:blipFill>
          <p:spPr>
            <a:xfrm>
              <a:off x="7739033" y="1249063"/>
              <a:ext cx="889000" cy="1498600"/>
            </a:xfrm>
            <a:prstGeom prst="rect">
              <a:avLst/>
            </a:prstGeom>
          </p:spPr>
        </p:pic>
        <p:pic>
          <p:nvPicPr>
            <p:cNvPr id="14" name="Picture 13">
              <a:extLst>
                <a:ext uri="{FF2B5EF4-FFF2-40B4-BE49-F238E27FC236}">
                  <a16:creationId xmlns:a16="http://schemas.microsoft.com/office/drawing/2014/main" id="{6D8D75BA-94CD-FEFA-CE30-C24A80FAF5AB}"/>
                </a:ext>
              </a:extLst>
            </p:cNvPr>
            <p:cNvPicPr>
              <a:picLocks noChangeAspect="1"/>
            </p:cNvPicPr>
            <p:nvPr/>
          </p:nvPicPr>
          <p:blipFill>
            <a:blip r:embed="rId3"/>
            <a:stretch>
              <a:fillRect/>
            </a:stretch>
          </p:blipFill>
          <p:spPr>
            <a:xfrm>
              <a:off x="5506769" y="1682737"/>
              <a:ext cx="1084035" cy="1084035"/>
            </a:xfrm>
            <a:prstGeom prst="rect">
              <a:avLst/>
            </a:prstGeom>
          </p:spPr>
        </p:pic>
        <p:pic>
          <p:nvPicPr>
            <p:cNvPr id="15" name="Picture 14">
              <a:extLst>
                <a:ext uri="{FF2B5EF4-FFF2-40B4-BE49-F238E27FC236}">
                  <a16:creationId xmlns:a16="http://schemas.microsoft.com/office/drawing/2014/main" id="{762DAC69-59D9-0BCB-A3FB-DDF827E68417}"/>
                </a:ext>
              </a:extLst>
            </p:cNvPr>
            <p:cNvPicPr>
              <a:picLocks noChangeAspect="1"/>
            </p:cNvPicPr>
            <p:nvPr/>
          </p:nvPicPr>
          <p:blipFill>
            <a:blip r:embed="rId4"/>
            <a:stretch>
              <a:fillRect/>
            </a:stretch>
          </p:blipFill>
          <p:spPr>
            <a:xfrm>
              <a:off x="9873898" y="2030542"/>
              <a:ext cx="1775795" cy="740616"/>
            </a:xfrm>
            <a:prstGeom prst="rect">
              <a:avLst/>
            </a:prstGeom>
          </p:spPr>
        </p:pic>
        <p:pic>
          <p:nvPicPr>
            <p:cNvPr id="16" name="Picture 15">
              <a:extLst>
                <a:ext uri="{FF2B5EF4-FFF2-40B4-BE49-F238E27FC236}">
                  <a16:creationId xmlns:a16="http://schemas.microsoft.com/office/drawing/2014/main" id="{818A7F14-A223-4049-255E-C07824A4A740}"/>
                </a:ext>
              </a:extLst>
            </p:cNvPr>
            <p:cNvPicPr>
              <a:picLocks noChangeAspect="1"/>
            </p:cNvPicPr>
            <p:nvPr/>
          </p:nvPicPr>
          <p:blipFill>
            <a:blip r:embed="rId5"/>
            <a:stretch>
              <a:fillRect/>
            </a:stretch>
          </p:blipFill>
          <p:spPr>
            <a:xfrm>
              <a:off x="3151984" y="2940831"/>
              <a:ext cx="8597104" cy="343884"/>
            </a:xfrm>
            <a:prstGeom prst="rect">
              <a:avLst/>
            </a:prstGeom>
          </p:spPr>
        </p:pic>
        <p:cxnSp>
          <p:nvCxnSpPr>
            <p:cNvPr id="17" name="Straight Connector 16">
              <a:extLst>
                <a:ext uri="{FF2B5EF4-FFF2-40B4-BE49-F238E27FC236}">
                  <a16:creationId xmlns:a16="http://schemas.microsoft.com/office/drawing/2014/main" id="{8668815E-2B01-53EF-D264-7BE390EB35F2}"/>
                </a:ext>
              </a:extLst>
            </p:cNvPr>
            <p:cNvCxnSpPr>
              <a:cxnSpLocks/>
            </p:cNvCxnSpPr>
            <p:nvPr/>
          </p:nvCxnSpPr>
          <p:spPr>
            <a:xfrm flipV="1">
              <a:off x="9754920" y="3221978"/>
              <a:ext cx="0" cy="3031040"/>
            </a:xfrm>
            <a:prstGeom prst="line">
              <a:avLst/>
            </a:prstGeom>
            <a:ln w="9525">
              <a:solidFill>
                <a:srgbClr val="05129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197C2C40-553F-9036-8766-3108ED1E3FDA}"/>
                </a:ext>
              </a:extLst>
            </p:cNvPr>
            <p:cNvCxnSpPr>
              <a:cxnSpLocks/>
            </p:cNvCxnSpPr>
            <p:nvPr/>
          </p:nvCxnSpPr>
          <p:spPr>
            <a:xfrm flipV="1">
              <a:off x="7616702" y="3221978"/>
              <a:ext cx="0" cy="685004"/>
            </a:xfrm>
            <a:prstGeom prst="line">
              <a:avLst/>
            </a:prstGeom>
            <a:ln w="9525">
              <a:solidFill>
                <a:srgbClr val="05129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05761354-E9C6-72E2-CF2D-CBAA7755DF91}"/>
                </a:ext>
              </a:extLst>
            </p:cNvPr>
            <p:cNvCxnSpPr>
              <a:cxnSpLocks/>
            </p:cNvCxnSpPr>
            <p:nvPr/>
          </p:nvCxnSpPr>
          <p:spPr>
            <a:xfrm flipV="1">
              <a:off x="5473865" y="3221978"/>
              <a:ext cx="0" cy="2920204"/>
            </a:xfrm>
            <a:prstGeom prst="line">
              <a:avLst/>
            </a:prstGeom>
            <a:ln w="9525">
              <a:solidFill>
                <a:srgbClr val="05129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C448845F-CCC9-D566-5990-15244C33E32D}"/>
                </a:ext>
              </a:extLst>
            </p:cNvPr>
            <p:cNvCxnSpPr>
              <a:cxnSpLocks/>
            </p:cNvCxnSpPr>
            <p:nvPr/>
          </p:nvCxnSpPr>
          <p:spPr>
            <a:xfrm flipV="1">
              <a:off x="3349501" y="3203506"/>
              <a:ext cx="0" cy="1056646"/>
            </a:xfrm>
            <a:prstGeom prst="line">
              <a:avLst/>
            </a:prstGeom>
            <a:ln w="9525">
              <a:solidFill>
                <a:srgbClr val="051291"/>
              </a:solidFill>
            </a:ln>
          </p:spPr>
          <p:style>
            <a:lnRef idx="2">
              <a:schemeClr val="accent1"/>
            </a:lnRef>
            <a:fillRef idx="0">
              <a:schemeClr val="accent1"/>
            </a:fillRef>
            <a:effectRef idx="1">
              <a:schemeClr val="accent1"/>
            </a:effectRef>
            <a:fontRef idx="minor">
              <a:schemeClr val="tx1"/>
            </a:fontRef>
          </p:style>
        </p:cxnSp>
        <p:sp>
          <p:nvSpPr>
            <p:cNvPr id="21" name="Oval 20">
              <a:extLst>
                <a:ext uri="{FF2B5EF4-FFF2-40B4-BE49-F238E27FC236}">
                  <a16:creationId xmlns:a16="http://schemas.microsoft.com/office/drawing/2014/main" id="{A1B02EAB-9C99-BF87-4DD9-9BB945777AD6}"/>
                </a:ext>
              </a:extLst>
            </p:cNvPr>
            <p:cNvSpPr/>
            <p:nvPr/>
          </p:nvSpPr>
          <p:spPr>
            <a:xfrm>
              <a:off x="7509996" y="2997134"/>
              <a:ext cx="213411" cy="213411"/>
            </a:xfrm>
            <a:prstGeom prst="ellipse">
              <a:avLst/>
            </a:prstGeom>
            <a:solidFill>
              <a:schemeClr val="bg1"/>
            </a:solidFill>
            <a:ln w="9525">
              <a:solidFill>
                <a:srgbClr val="0512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pitchFamily="34" charset="0"/>
                <a:ea typeface="Source Sans Pro" panose="020B0503030403020204" pitchFamily="34" charset="0"/>
              </a:endParaRPr>
            </a:p>
          </p:txBody>
        </p:sp>
        <p:sp>
          <p:nvSpPr>
            <p:cNvPr id="22" name="Oval 21">
              <a:extLst>
                <a:ext uri="{FF2B5EF4-FFF2-40B4-BE49-F238E27FC236}">
                  <a16:creationId xmlns:a16="http://schemas.microsoft.com/office/drawing/2014/main" id="{BA23BC12-9FEF-BA7A-C019-F5202701AF3E}"/>
                </a:ext>
              </a:extLst>
            </p:cNvPr>
            <p:cNvSpPr/>
            <p:nvPr/>
          </p:nvSpPr>
          <p:spPr>
            <a:xfrm>
              <a:off x="5362541" y="2997134"/>
              <a:ext cx="213411" cy="213411"/>
            </a:xfrm>
            <a:prstGeom prst="ellipse">
              <a:avLst/>
            </a:prstGeom>
            <a:solidFill>
              <a:schemeClr val="bg1"/>
            </a:solidFill>
            <a:ln w="9525">
              <a:solidFill>
                <a:srgbClr val="0512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pitchFamily="34" charset="0"/>
                <a:ea typeface="Source Sans Pro" panose="020B0503030403020204" pitchFamily="34" charset="0"/>
              </a:endParaRPr>
            </a:p>
          </p:txBody>
        </p:sp>
        <p:sp>
          <p:nvSpPr>
            <p:cNvPr id="23" name="Oval 22">
              <a:extLst>
                <a:ext uri="{FF2B5EF4-FFF2-40B4-BE49-F238E27FC236}">
                  <a16:creationId xmlns:a16="http://schemas.microsoft.com/office/drawing/2014/main" id="{AEF7B624-9895-D932-4F61-FFC90B6826DC}"/>
                </a:ext>
              </a:extLst>
            </p:cNvPr>
            <p:cNvSpPr/>
            <p:nvPr/>
          </p:nvSpPr>
          <p:spPr>
            <a:xfrm>
              <a:off x="9635478" y="2997134"/>
              <a:ext cx="213411" cy="213411"/>
            </a:xfrm>
            <a:prstGeom prst="ellipse">
              <a:avLst/>
            </a:prstGeom>
            <a:solidFill>
              <a:schemeClr val="bg1"/>
            </a:solidFill>
            <a:ln w="9525">
              <a:solidFill>
                <a:srgbClr val="0512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pitchFamily="34" charset="0"/>
                <a:ea typeface="Source Sans Pro" panose="020B0503030403020204" pitchFamily="34" charset="0"/>
              </a:endParaRPr>
            </a:p>
          </p:txBody>
        </p:sp>
      </p:grpSp>
    </p:spTree>
    <p:extLst>
      <p:ext uri="{BB962C8B-B14F-4D97-AF65-F5344CB8AC3E}">
        <p14:creationId xmlns:p14="http://schemas.microsoft.com/office/powerpoint/2010/main" val="16967918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C92AF-BE9E-D201-0995-156489B91BD5}"/>
            </a:ext>
          </a:extLst>
        </p:cNvPr>
        <p:cNvGrpSpPr/>
        <p:nvPr/>
      </p:nvGrpSpPr>
      <p:grpSpPr>
        <a:xfrm>
          <a:off x="0" y="0"/>
          <a:ext cx="0" cy="0"/>
          <a:chOff x="0" y="0"/>
          <a:chExt cx="0" cy="0"/>
        </a:xfrm>
      </p:grpSpPr>
      <p:sp>
        <p:nvSpPr>
          <p:cNvPr id="50" name="Text Placeholder 1">
            <a:extLst>
              <a:ext uri="{FF2B5EF4-FFF2-40B4-BE49-F238E27FC236}">
                <a16:creationId xmlns:a16="http://schemas.microsoft.com/office/drawing/2014/main" id="{826DC615-2220-A26B-75F6-44505646486C}"/>
              </a:ext>
            </a:extLst>
          </p:cNvPr>
          <p:cNvSpPr txBox="1">
            <a:spLocks noGrp="1"/>
          </p:cNvSpPr>
          <p:nvPr>
            <p:ph type="title"/>
          </p:nvPr>
        </p:nvSpPr>
        <p:spPr>
          <a:xfrm>
            <a:off x="1999397" y="909363"/>
            <a:ext cx="9620979" cy="82708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latin typeface="Source Sans Pro Bold" panose="020B0703030403020204" pitchFamily="34" charset="0"/>
                <a:ea typeface="Source Sans Pro Bold" panose="020B0703030403020204" pitchFamily="34" charset="0"/>
              </a:rPr>
              <a:t>For existing projects looking for additional funding from the Pandemic Fund, can the value of relevant project components be counted as co-financing / co-investment? </a:t>
            </a:r>
          </a:p>
        </p:txBody>
      </p:sp>
      <p:sp>
        <p:nvSpPr>
          <p:cNvPr id="4" name="TextBox 3">
            <a:extLst>
              <a:ext uri="{FF2B5EF4-FFF2-40B4-BE49-F238E27FC236}">
                <a16:creationId xmlns:a16="http://schemas.microsoft.com/office/drawing/2014/main" id="{C354A143-99D2-2E1E-3764-C44692473584}"/>
              </a:ext>
            </a:extLst>
          </p:cNvPr>
          <p:cNvSpPr txBox="1"/>
          <p:nvPr/>
        </p:nvSpPr>
        <p:spPr>
          <a:xfrm>
            <a:off x="1999397" y="540031"/>
            <a:ext cx="6097136" cy="369332"/>
          </a:xfrm>
          <a:prstGeom prst="rect">
            <a:avLst/>
          </a:prstGeom>
          <a:noFill/>
        </p:spPr>
        <p:txBody>
          <a:bodyPr wrap="square">
            <a:spAutoFit/>
          </a:bodyPr>
          <a:lstStyle/>
          <a:p>
            <a:r>
              <a:rPr lang="en-US" i="1">
                <a:solidFill>
                  <a:srgbClr val="008DB9"/>
                </a:solidFill>
                <a:latin typeface="Source Sans Pro Semibold"/>
                <a:ea typeface="Source Sans Pro Semibold"/>
              </a:rPr>
              <a:t>Financing</a:t>
            </a:r>
            <a:endParaRPr lang="en-US" i="1">
              <a:solidFill>
                <a:srgbClr val="008DB9"/>
              </a:solidFill>
            </a:endParaRPr>
          </a:p>
        </p:txBody>
      </p:sp>
      <p:sp>
        <p:nvSpPr>
          <p:cNvPr id="2" name="Subtitle 5">
            <a:extLst>
              <a:ext uri="{FF2B5EF4-FFF2-40B4-BE49-F238E27FC236}">
                <a16:creationId xmlns:a16="http://schemas.microsoft.com/office/drawing/2014/main" id="{718F3878-60FE-8583-A020-BDA08470A3BB}"/>
              </a:ext>
            </a:extLst>
          </p:cNvPr>
          <p:cNvSpPr txBox="1">
            <a:spLocks/>
          </p:cNvSpPr>
          <p:nvPr/>
        </p:nvSpPr>
        <p:spPr>
          <a:xfrm>
            <a:off x="1999397" y="3179928"/>
            <a:ext cx="7981191" cy="402343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No, Pandemic Fund resources must be able to demonstrate additionality and catalytic impact. </a:t>
            </a:r>
          </a:p>
        </p:txBody>
      </p:sp>
    </p:spTree>
    <p:extLst>
      <p:ext uri="{BB962C8B-B14F-4D97-AF65-F5344CB8AC3E}">
        <p14:creationId xmlns:p14="http://schemas.microsoft.com/office/powerpoint/2010/main" val="14925695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F8866-22D7-E73F-5BC4-6676E94CD693}"/>
            </a:ext>
          </a:extLst>
        </p:cNvPr>
        <p:cNvGrpSpPr/>
        <p:nvPr/>
      </p:nvGrpSpPr>
      <p:grpSpPr>
        <a:xfrm>
          <a:off x="0" y="0"/>
          <a:ext cx="0" cy="0"/>
          <a:chOff x="0" y="0"/>
          <a:chExt cx="0" cy="0"/>
        </a:xfrm>
      </p:grpSpPr>
      <p:sp>
        <p:nvSpPr>
          <p:cNvPr id="50" name="Text Placeholder 1">
            <a:extLst>
              <a:ext uri="{FF2B5EF4-FFF2-40B4-BE49-F238E27FC236}">
                <a16:creationId xmlns:a16="http://schemas.microsoft.com/office/drawing/2014/main" id="{769DF016-47C7-2ED8-BA47-7F63A9AAA9D4}"/>
              </a:ext>
            </a:extLst>
          </p:cNvPr>
          <p:cNvSpPr txBox="1">
            <a:spLocks noGrp="1"/>
          </p:cNvSpPr>
          <p:nvPr>
            <p:ph type="title"/>
          </p:nvPr>
        </p:nvSpPr>
        <p:spPr>
          <a:xfrm>
            <a:off x="1999397" y="909363"/>
            <a:ext cx="9620979" cy="82708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latin typeface="Source Sans Pro Bold" panose="020B0703030403020204" pitchFamily="34" charset="0"/>
                <a:ea typeface="Source Sans Pro Bold" panose="020B0703030403020204" pitchFamily="34" charset="0"/>
              </a:rPr>
              <a:t>Can we count co-financing and co-investment with a longer time horizon than the PF grant (e.g. &gt;3 years)?</a:t>
            </a:r>
          </a:p>
        </p:txBody>
      </p:sp>
      <p:sp>
        <p:nvSpPr>
          <p:cNvPr id="4" name="TextBox 3">
            <a:extLst>
              <a:ext uri="{FF2B5EF4-FFF2-40B4-BE49-F238E27FC236}">
                <a16:creationId xmlns:a16="http://schemas.microsoft.com/office/drawing/2014/main" id="{154AC4B2-A182-70AA-1A00-7042445C9186}"/>
              </a:ext>
            </a:extLst>
          </p:cNvPr>
          <p:cNvSpPr txBox="1"/>
          <p:nvPr/>
        </p:nvSpPr>
        <p:spPr>
          <a:xfrm>
            <a:off x="1999397" y="540031"/>
            <a:ext cx="6097136" cy="369332"/>
          </a:xfrm>
          <a:prstGeom prst="rect">
            <a:avLst/>
          </a:prstGeom>
          <a:noFill/>
        </p:spPr>
        <p:txBody>
          <a:bodyPr wrap="square">
            <a:spAutoFit/>
          </a:bodyPr>
          <a:lstStyle/>
          <a:p>
            <a:r>
              <a:rPr lang="en-US" i="1">
                <a:solidFill>
                  <a:srgbClr val="008DB9"/>
                </a:solidFill>
                <a:latin typeface="Source Sans Pro Semibold"/>
                <a:ea typeface="Source Sans Pro Semibold"/>
              </a:rPr>
              <a:t>Financing</a:t>
            </a:r>
            <a:endParaRPr lang="en-US" i="1">
              <a:solidFill>
                <a:srgbClr val="008DB9"/>
              </a:solidFill>
            </a:endParaRPr>
          </a:p>
        </p:txBody>
      </p:sp>
      <p:sp>
        <p:nvSpPr>
          <p:cNvPr id="2" name="Subtitle 5">
            <a:extLst>
              <a:ext uri="{FF2B5EF4-FFF2-40B4-BE49-F238E27FC236}">
                <a16:creationId xmlns:a16="http://schemas.microsoft.com/office/drawing/2014/main" id="{D6C7A0BF-CF11-F234-2151-BD27C75A47C1}"/>
              </a:ext>
            </a:extLst>
          </p:cNvPr>
          <p:cNvSpPr txBox="1">
            <a:spLocks/>
          </p:cNvSpPr>
          <p:nvPr/>
        </p:nvSpPr>
        <p:spPr>
          <a:xfrm>
            <a:off x="1999397" y="2832687"/>
            <a:ext cx="7981191" cy="4023435"/>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atin typeface="Source Sans Pro"/>
                <a:ea typeface="Source Sans Pro"/>
              </a:rPr>
              <a:t>Yes, you should count the total value of co-financing and co-investment available for the lifespan of the project, even if that extends past the three-year grant of the Pandemic Fund.</a:t>
            </a:r>
          </a:p>
        </p:txBody>
      </p:sp>
    </p:spTree>
    <p:extLst>
      <p:ext uri="{BB962C8B-B14F-4D97-AF65-F5344CB8AC3E}">
        <p14:creationId xmlns:p14="http://schemas.microsoft.com/office/powerpoint/2010/main" val="8152282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B7A0D-2FBA-18CA-C796-489EE5C8E3F7}"/>
            </a:ext>
          </a:extLst>
        </p:cNvPr>
        <p:cNvGrpSpPr/>
        <p:nvPr/>
      </p:nvGrpSpPr>
      <p:grpSpPr>
        <a:xfrm>
          <a:off x="0" y="0"/>
          <a:ext cx="0" cy="0"/>
          <a:chOff x="0" y="0"/>
          <a:chExt cx="0" cy="0"/>
        </a:xfrm>
      </p:grpSpPr>
      <p:sp>
        <p:nvSpPr>
          <p:cNvPr id="50" name="Text Placeholder 1">
            <a:extLst>
              <a:ext uri="{FF2B5EF4-FFF2-40B4-BE49-F238E27FC236}">
                <a16:creationId xmlns:a16="http://schemas.microsoft.com/office/drawing/2014/main" id="{CE0A125D-B5D5-1010-F728-47C1CF34F4F2}"/>
              </a:ext>
            </a:extLst>
          </p:cNvPr>
          <p:cNvSpPr txBox="1">
            <a:spLocks noGrp="1"/>
          </p:cNvSpPr>
          <p:nvPr>
            <p:ph type="title"/>
          </p:nvPr>
        </p:nvSpPr>
        <p:spPr>
          <a:xfrm>
            <a:off x="1912629" y="397861"/>
            <a:ext cx="9620979" cy="82708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latin typeface="Source Sans Pro Bold" panose="020B0703030403020204" pitchFamily="34" charset="0"/>
                <a:ea typeface="Source Sans Pro Bold" panose="020B0703030403020204" pitchFamily="34" charset="0"/>
              </a:rPr>
              <a:t>How can I contact an IE to potentially collaborate on a proposal? </a:t>
            </a:r>
          </a:p>
        </p:txBody>
      </p:sp>
      <p:sp>
        <p:nvSpPr>
          <p:cNvPr id="4" name="TextBox 3">
            <a:extLst>
              <a:ext uri="{FF2B5EF4-FFF2-40B4-BE49-F238E27FC236}">
                <a16:creationId xmlns:a16="http://schemas.microsoft.com/office/drawing/2014/main" id="{5331C7A0-D14F-05DD-E8E1-93B433937DFD}"/>
              </a:ext>
            </a:extLst>
          </p:cNvPr>
          <p:cNvSpPr txBox="1"/>
          <p:nvPr/>
        </p:nvSpPr>
        <p:spPr>
          <a:xfrm>
            <a:off x="1912629" y="69093"/>
            <a:ext cx="6097136" cy="369332"/>
          </a:xfrm>
          <a:prstGeom prst="rect">
            <a:avLst/>
          </a:prstGeom>
          <a:noFill/>
        </p:spPr>
        <p:txBody>
          <a:bodyPr wrap="square">
            <a:spAutoFit/>
          </a:bodyPr>
          <a:lstStyle/>
          <a:p>
            <a:r>
              <a:rPr lang="en-US" i="1">
                <a:solidFill>
                  <a:srgbClr val="008DB9"/>
                </a:solidFill>
                <a:latin typeface="Source Sans Pro Semibold"/>
                <a:ea typeface="Source Sans Pro Semibold"/>
              </a:rPr>
              <a:t>Projects</a:t>
            </a:r>
            <a:endParaRPr lang="en-US" i="1">
              <a:solidFill>
                <a:srgbClr val="008DB9"/>
              </a:solidFill>
            </a:endParaRPr>
          </a:p>
        </p:txBody>
      </p:sp>
      <p:sp>
        <p:nvSpPr>
          <p:cNvPr id="3" name="Subtitle 5">
            <a:extLst>
              <a:ext uri="{FF2B5EF4-FFF2-40B4-BE49-F238E27FC236}">
                <a16:creationId xmlns:a16="http://schemas.microsoft.com/office/drawing/2014/main" id="{43573D9B-ABF8-07A3-1E27-EBD233059686}"/>
              </a:ext>
            </a:extLst>
          </p:cNvPr>
          <p:cNvSpPr txBox="1">
            <a:spLocks/>
          </p:cNvSpPr>
          <p:nvPr/>
        </p:nvSpPr>
        <p:spPr>
          <a:xfrm>
            <a:off x="1999397" y="1982952"/>
            <a:ext cx="9793557" cy="425230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a:p>
            <a:pPr marL="0" indent="0">
              <a:buNone/>
            </a:pPr>
            <a:endParaRPr lang="en-US">
              <a:cs typeface="Arial"/>
            </a:endParaRPr>
          </a:p>
          <a:p>
            <a:pPr marL="0" indent="0">
              <a:buNone/>
            </a:pPr>
            <a:endParaRPr lang="en-US">
              <a:cs typeface="Arial"/>
            </a:endParaRPr>
          </a:p>
        </p:txBody>
      </p:sp>
      <p:sp>
        <p:nvSpPr>
          <p:cNvPr id="5" name="TextBox 4">
            <a:extLst>
              <a:ext uri="{FF2B5EF4-FFF2-40B4-BE49-F238E27FC236}">
                <a16:creationId xmlns:a16="http://schemas.microsoft.com/office/drawing/2014/main" id="{3CC3AE7F-2E0C-C786-2283-9D44B17431B2}"/>
              </a:ext>
            </a:extLst>
          </p:cNvPr>
          <p:cNvSpPr txBox="1"/>
          <p:nvPr/>
        </p:nvSpPr>
        <p:spPr>
          <a:xfrm>
            <a:off x="1912629" y="1364150"/>
            <a:ext cx="9680895" cy="2631490"/>
          </a:xfrm>
          <a:prstGeom prst="rect">
            <a:avLst/>
          </a:prstGeom>
          <a:noFill/>
        </p:spPr>
        <p:txBody>
          <a:bodyPr wrap="square">
            <a:spAutoFit/>
          </a:bodyPr>
          <a:lstStyle/>
          <a:p>
            <a:pPr marL="285750" indent="-285750" algn="l">
              <a:buFont typeface="Arial" panose="020B0604020202020204" pitchFamily="34" charset="0"/>
              <a:buChar char="•"/>
            </a:pPr>
            <a:r>
              <a:rPr lang="en-US" sz="1500" b="0" i="0">
                <a:solidFill>
                  <a:srgbClr val="000000"/>
                </a:solidFill>
                <a:effectLst/>
                <a:latin typeface="Open Sans" panose="020B0606030504020204" pitchFamily="34" charset="0"/>
              </a:rPr>
              <a:t>Asian Development Bank(ADB) </a:t>
            </a:r>
            <a:r>
              <a:rPr lang="en-US" sz="1500" b="1" i="0" u="sng" strike="noStrike">
                <a:solidFill>
                  <a:srgbClr val="002060"/>
                </a:solidFill>
                <a:effectLst/>
                <a:latin typeface="Open Sans" panose="020B0606030504020204" pitchFamily="34" charset="0"/>
                <a:hlinkClick r:id="rId4"/>
              </a:rPr>
              <a:t>darora@adb.org</a:t>
            </a:r>
            <a:r>
              <a:rPr lang="en-US" sz="1500" b="0" i="0">
                <a:solidFill>
                  <a:srgbClr val="000000"/>
                </a:solidFill>
                <a:effectLst/>
                <a:latin typeface="Open Sans" panose="020B0606030504020204" pitchFamily="34" charset="0"/>
              </a:rPr>
              <a:t> &amp; </a:t>
            </a:r>
            <a:r>
              <a:rPr lang="en-US" sz="1500" b="1" i="0" u="sng" strike="noStrike">
                <a:solidFill>
                  <a:srgbClr val="002060"/>
                </a:solidFill>
                <a:effectLst/>
                <a:latin typeface="Open Sans" panose="020B0606030504020204" pitchFamily="34" charset="0"/>
                <a:hlinkClick r:id="rId5"/>
              </a:rPr>
              <a:t>wparr.consultant@adb.org</a:t>
            </a:r>
            <a:r>
              <a:rPr lang="en-US" sz="1500" b="0" i="0">
                <a:solidFill>
                  <a:srgbClr val="000000"/>
                </a:solidFill>
                <a:effectLst/>
                <a:latin typeface="Open Sans" panose="020B0606030504020204" pitchFamily="34" charset="0"/>
              </a:rPr>
              <a:t> </a:t>
            </a:r>
          </a:p>
          <a:p>
            <a:pPr algn="l"/>
            <a:endParaRPr lang="en-US" sz="1500" b="0" i="0">
              <a:solidFill>
                <a:srgbClr val="000000"/>
              </a:solidFill>
              <a:effectLst/>
              <a:latin typeface="Open Sans" panose="020B0606030504020204" pitchFamily="34" charset="0"/>
            </a:endParaRPr>
          </a:p>
          <a:p>
            <a:pPr marL="285750" indent="-285750" algn="l">
              <a:buFont typeface="Arial" panose="020B0604020202020204" pitchFamily="34" charset="0"/>
              <a:buChar char="•"/>
            </a:pPr>
            <a:r>
              <a:rPr lang="en-US" sz="1500" b="0" i="0">
                <a:solidFill>
                  <a:srgbClr val="000000"/>
                </a:solidFill>
                <a:effectLst/>
                <a:latin typeface="Open Sans" panose="020B0606030504020204" pitchFamily="34" charset="0"/>
              </a:rPr>
              <a:t>Coalition for Epidemic Preparedness Innovation (CEPI) </a:t>
            </a:r>
            <a:r>
              <a:rPr lang="en-US" sz="1500" b="1" i="0" u="sng" strike="noStrike">
                <a:solidFill>
                  <a:srgbClr val="002060"/>
                </a:solidFill>
                <a:effectLst/>
                <a:latin typeface="Open Sans" panose="020B0606030504020204" pitchFamily="34" charset="0"/>
                <a:hlinkClick r:id="rId6"/>
              </a:rPr>
              <a:t>pandemic_fund@cepi.net</a:t>
            </a:r>
            <a:r>
              <a:rPr lang="en-US" sz="1500" b="0" i="0">
                <a:solidFill>
                  <a:srgbClr val="000000"/>
                </a:solidFill>
                <a:effectLst/>
                <a:latin typeface="Open Sans" panose="020B0606030504020204" pitchFamily="34" charset="0"/>
              </a:rPr>
              <a:t>  </a:t>
            </a:r>
          </a:p>
          <a:p>
            <a:pPr algn="l"/>
            <a:endParaRPr lang="en-US" sz="1500" b="0" i="0">
              <a:solidFill>
                <a:srgbClr val="000000"/>
              </a:solidFill>
              <a:effectLst/>
              <a:latin typeface="Open Sans" panose="020B0606030504020204" pitchFamily="34" charset="0"/>
            </a:endParaRPr>
          </a:p>
          <a:p>
            <a:pPr marL="285750" indent="-285750" algn="l">
              <a:buFont typeface="Arial" panose="020B0604020202020204" pitchFamily="34" charset="0"/>
              <a:buChar char="•"/>
            </a:pPr>
            <a:r>
              <a:rPr lang="en-US" sz="1500" b="0" i="0">
                <a:solidFill>
                  <a:srgbClr val="000000"/>
                </a:solidFill>
                <a:effectLst/>
                <a:latin typeface="Open Sans" panose="020B0606030504020204" pitchFamily="34" charset="0"/>
              </a:rPr>
              <a:t>Food and Agriculture Organization of the United Nations</a:t>
            </a:r>
            <a:r>
              <a:rPr lang="en-US" sz="1500">
                <a:solidFill>
                  <a:srgbClr val="000000"/>
                </a:solidFill>
                <a:latin typeface="Open Sans" panose="020B0606030504020204" pitchFamily="34" charset="0"/>
              </a:rPr>
              <a:t> </a:t>
            </a:r>
            <a:r>
              <a:rPr lang="en-US" sz="1500" b="0" i="0">
                <a:solidFill>
                  <a:srgbClr val="000000"/>
                </a:solidFill>
                <a:effectLst/>
                <a:latin typeface="Open Sans" panose="020B0606030504020204" pitchFamily="34" charset="0"/>
              </a:rPr>
              <a:t>(FAO) </a:t>
            </a:r>
            <a:r>
              <a:rPr lang="en-US" sz="1500" b="1" i="0" u="sng" strike="noStrike">
                <a:solidFill>
                  <a:srgbClr val="002060"/>
                </a:solidFill>
                <a:effectLst/>
                <a:latin typeface="Open Sans" panose="020B0606030504020204" pitchFamily="34" charset="0"/>
                <a:hlinkClick r:id="rId7"/>
              </a:rPr>
              <a:t>FAO-Pandemic-Fund@fao.org</a:t>
            </a:r>
            <a:r>
              <a:rPr lang="en-US" sz="1500" b="0" i="0">
                <a:solidFill>
                  <a:srgbClr val="000000"/>
                </a:solidFill>
                <a:effectLst/>
                <a:latin typeface="Open Sans" panose="020B0606030504020204" pitchFamily="34" charset="0"/>
              </a:rPr>
              <a:t>  </a:t>
            </a:r>
          </a:p>
          <a:p>
            <a:pPr algn="l"/>
            <a:endParaRPr lang="en-US" sz="1500" b="0" i="0">
              <a:solidFill>
                <a:srgbClr val="000000"/>
              </a:solidFill>
              <a:effectLst/>
              <a:latin typeface="Open Sans" panose="020B0606030504020204" pitchFamily="34" charset="0"/>
            </a:endParaRPr>
          </a:p>
          <a:p>
            <a:pPr marL="285750" indent="-285750" algn="l">
              <a:buFont typeface="Arial" panose="020B0604020202020204" pitchFamily="34" charset="0"/>
              <a:buChar char="•"/>
            </a:pPr>
            <a:r>
              <a:rPr lang="en-US" sz="1500" b="0" i="0">
                <a:solidFill>
                  <a:srgbClr val="000000"/>
                </a:solidFill>
                <a:effectLst/>
                <a:latin typeface="Open Sans" panose="020B0606030504020204" pitchFamily="34" charset="0"/>
              </a:rPr>
              <a:t>UNICEF: </a:t>
            </a:r>
            <a:r>
              <a:rPr lang="en-US" sz="1500" b="1" i="0" u="sng" strike="noStrike">
                <a:solidFill>
                  <a:srgbClr val="002060"/>
                </a:solidFill>
                <a:effectLst/>
                <a:latin typeface="Open Sans" panose="020B0606030504020204" pitchFamily="34" charset="0"/>
                <a:hlinkClick r:id="rId8"/>
              </a:rPr>
              <a:t>NYHQ-HEPR_Pandemic_Fund@unicef.org</a:t>
            </a:r>
            <a:r>
              <a:rPr lang="en-US" sz="1500" b="0" i="0">
                <a:solidFill>
                  <a:srgbClr val="000000"/>
                </a:solidFill>
                <a:effectLst/>
                <a:latin typeface="Open Sans" panose="020B0606030504020204" pitchFamily="34" charset="0"/>
              </a:rPr>
              <a:t> </a:t>
            </a:r>
          </a:p>
          <a:p>
            <a:pPr algn="l"/>
            <a:endParaRPr lang="en-US" sz="1500" b="0" i="0">
              <a:solidFill>
                <a:srgbClr val="000000"/>
              </a:solidFill>
              <a:effectLst/>
              <a:latin typeface="Open Sans" panose="020B0606030504020204" pitchFamily="34" charset="0"/>
            </a:endParaRPr>
          </a:p>
          <a:p>
            <a:pPr marL="285750" indent="-285750" algn="l">
              <a:lnSpc>
                <a:spcPts val="1800"/>
              </a:lnSpc>
              <a:buFont typeface="Arial" panose="020B0604020202020204" pitchFamily="34" charset="0"/>
              <a:buChar char="•"/>
            </a:pPr>
            <a:r>
              <a:rPr lang="en-US" sz="1500" b="0" i="0">
                <a:solidFill>
                  <a:srgbClr val="000000"/>
                </a:solidFill>
                <a:effectLst/>
                <a:latin typeface="Open Sans" panose="020B0606030504020204" pitchFamily="34" charset="0"/>
              </a:rPr>
              <a:t>World Health Organization (WHO): </a:t>
            </a:r>
            <a:r>
              <a:rPr lang="en-US" sz="1500" b="1" i="0" u="sng" strike="noStrike">
                <a:solidFill>
                  <a:srgbClr val="002060"/>
                </a:solidFill>
                <a:effectLst/>
                <a:latin typeface="Open Sans" panose="020B0606030504020204" pitchFamily="34" charset="0"/>
                <a:hlinkClick r:id="rId9"/>
              </a:rPr>
              <a:t>pf-info@who.int</a:t>
            </a:r>
            <a:r>
              <a:rPr lang="en-US" sz="1500" b="0" i="0">
                <a:solidFill>
                  <a:srgbClr val="000000"/>
                </a:solidFill>
                <a:effectLst/>
                <a:latin typeface="Open Sans" panose="020B0606030504020204" pitchFamily="34" charset="0"/>
              </a:rPr>
              <a:t> </a:t>
            </a:r>
            <a:endParaRPr lang="en-US" sz="1500">
              <a:solidFill>
                <a:srgbClr val="000000"/>
              </a:solidFill>
              <a:latin typeface="Open Sans" panose="020B0606030504020204" pitchFamily="34" charset="0"/>
            </a:endParaRPr>
          </a:p>
          <a:p>
            <a:pPr algn="l">
              <a:lnSpc>
                <a:spcPts val="1800"/>
              </a:lnSpc>
            </a:pPr>
            <a:endParaRPr lang="en-US" sz="1500">
              <a:solidFill>
                <a:srgbClr val="000000"/>
              </a:solidFill>
              <a:latin typeface="Open Sans" panose="020B0606030504020204" pitchFamily="34" charset="0"/>
            </a:endParaRPr>
          </a:p>
          <a:p>
            <a:pPr algn="l">
              <a:lnSpc>
                <a:spcPts val="1800"/>
              </a:lnSpc>
            </a:pPr>
            <a:r>
              <a:rPr lang="en-US" sz="1500" b="0" i="0">
                <a:solidFill>
                  <a:srgbClr val="000000"/>
                </a:solidFill>
                <a:effectLst/>
                <a:latin typeface="Open Sans" panose="020B0606030504020204" pitchFamily="34" charset="0"/>
              </a:rPr>
              <a:t>*</a:t>
            </a:r>
            <a:r>
              <a:rPr lang="en-US" sz="1500" b="1" i="0">
                <a:solidFill>
                  <a:srgbClr val="000000"/>
                </a:solidFill>
                <a:effectLst/>
                <a:latin typeface="Open Sans" panose="020B0606030504020204" pitchFamily="34" charset="0"/>
              </a:rPr>
              <a:t>Additional contact information coming soon on the website</a:t>
            </a:r>
          </a:p>
        </p:txBody>
      </p:sp>
      <p:pic>
        <p:nvPicPr>
          <p:cNvPr id="7" name="Picture 6">
            <a:extLst>
              <a:ext uri="{FF2B5EF4-FFF2-40B4-BE49-F238E27FC236}">
                <a16:creationId xmlns:a16="http://schemas.microsoft.com/office/drawing/2014/main" id="{4D8AE733-BD60-B47F-680F-88CCAE9AEEE5}"/>
              </a:ext>
            </a:extLst>
          </p:cNvPr>
          <p:cNvPicPr>
            <a:picLocks noChangeAspect="1"/>
          </p:cNvPicPr>
          <p:nvPr/>
        </p:nvPicPr>
        <p:blipFill>
          <a:blip r:embed="rId10"/>
          <a:stretch>
            <a:fillRect/>
          </a:stretch>
        </p:blipFill>
        <p:spPr>
          <a:xfrm>
            <a:off x="4961197" y="4104628"/>
            <a:ext cx="4872350" cy="2738773"/>
          </a:xfrm>
          <a:prstGeom prst="rect">
            <a:avLst/>
          </a:prstGeom>
          <a:noFill/>
          <a:ln>
            <a:noFill/>
          </a:ln>
        </p:spPr>
      </p:pic>
      <p:sp>
        <p:nvSpPr>
          <p:cNvPr id="13" name="Speech Bubble: Rectangle 12">
            <a:extLst>
              <a:ext uri="{FF2B5EF4-FFF2-40B4-BE49-F238E27FC236}">
                <a16:creationId xmlns:a16="http://schemas.microsoft.com/office/drawing/2014/main" id="{C40F4852-1E6F-58AB-80D3-93117A05F8AB}"/>
              </a:ext>
            </a:extLst>
          </p:cNvPr>
          <p:cNvSpPr/>
          <p:nvPr/>
        </p:nvSpPr>
        <p:spPr>
          <a:xfrm>
            <a:off x="8683462" y="3183714"/>
            <a:ext cx="1661939" cy="920914"/>
          </a:xfrm>
          <a:prstGeom prst="wedgeRectCallou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You can find the list of IEs contacts and any future update in the Implementing Entities section of the webpage </a:t>
            </a:r>
          </a:p>
        </p:txBody>
      </p:sp>
    </p:spTree>
    <p:extLst>
      <p:ext uri="{BB962C8B-B14F-4D97-AF65-F5344CB8AC3E}">
        <p14:creationId xmlns:p14="http://schemas.microsoft.com/office/powerpoint/2010/main" val="2367760212"/>
      </p:ext>
    </p:extLst>
  </p:cSld>
  <p:clrMapOvr>
    <a:masterClrMapping/>
  </p:clrMapOvr>
  <p:extLst>
    <p:ext uri="{6950BFC3-D8DA-4A85-94F7-54DA5524770B}">
      <p188:commentRel xmlns:p188="http://schemas.microsoft.com/office/powerpoint/2018/8/main" r:id="rId3"/>
    </p:ext>
  </p:extLs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68CAC-50D4-42F1-174C-7C33C1CFA8CD}"/>
            </a:ext>
          </a:extLst>
        </p:cNvPr>
        <p:cNvGrpSpPr/>
        <p:nvPr/>
      </p:nvGrpSpPr>
      <p:grpSpPr>
        <a:xfrm>
          <a:off x="0" y="0"/>
          <a:ext cx="0" cy="0"/>
          <a:chOff x="0" y="0"/>
          <a:chExt cx="0" cy="0"/>
        </a:xfrm>
      </p:grpSpPr>
      <p:sp>
        <p:nvSpPr>
          <p:cNvPr id="50" name="Text Placeholder 1">
            <a:extLst>
              <a:ext uri="{FF2B5EF4-FFF2-40B4-BE49-F238E27FC236}">
                <a16:creationId xmlns:a16="http://schemas.microsoft.com/office/drawing/2014/main" id="{00395A7F-E2B3-7139-E570-F69C7C7B179E}"/>
              </a:ext>
            </a:extLst>
          </p:cNvPr>
          <p:cNvSpPr txBox="1">
            <a:spLocks noGrp="1"/>
          </p:cNvSpPr>
          <p:nvPr>
            <p:ph type="title"/>
          </p:nvPr>
        </p:nvSpPr>
        <p:spPr>
          <a:xfrm>
            <a:off x="1999397" y="909363"/>
            <a:ext cx="9620979" cy="82708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latin typeface="Source Sans Pro Bold" panose="020B0703030403020204" pitchFamily="34" charset="0"/>
                <a:ea typeface="Source Sans Pro Bold" panose="020B0703030403020204" pitchFamily="34" charset="0"/>
              </a:rPr>
              <a:t>By when do projects have to receive approval from the IE’s relevant authority to be considered? </a:t>
            </a:r>
          </a:p>
        </p:txBody>
      </p:sp>
      <p:sp>
        <p:nvSpPr>
          <p:cNvPr id="4" name="TextBox 3">
            <a:extLst>
              <a:ext uri="{FF2B5EF4-FFF2-40B4-BE49-F238E27FC236}">
                <a16:creationId xmlns:a16="http://schemas.microsoft.com/office/drawing/2014/main" id="{AD42309D-1708-70F7-6C61-4CFA139C9F2F}"/>
              </a:ext>
            </a:extLst>
          </p:cNvPr>
          <p:cNvSpPr txBox="1"/>
          <p:nvPr/>
        </p:nvSpPr>
        <p:spPr>
          <a:xfrm>
            <a:off x="1999397" y="540031"/>
            <a:ext cx="6097136" cy="369332"/>
          </a:xfrm>
          <a:prstGeom prst="rect">
            <a:avLst/>
          </a:prstGeom>
          <a:noFill/>
        </p:spPr>
        <p:txBody>
          <a:bodyPr wrap="square">
            <a:spAutoFit/>
          </a:bodyPr>
          <a:lstStyle/>
          <a:p>
            <a:r>
              <a:rPr lang="en-US" i="1">
                <a:solidFill>
                  <a:srgbClr val="008DB9"/>
                </a:solidFill>
                <a:latin typeface="Source Sans Pro Semibold"/>
                <a:ea typeface="Source Sans Pro Semibold"/>
              </a:rPr>
              <a:t>Projects</a:t>
            </a:r>
            <a:endParaRPr lang="en-US" i="1">
              <a:solidFill>
                <a:srgbClr val="008DB9"/>
              </a:solidFill>
            </a:endParaRPr>
          </a:p>
        </p:txBody>
      </p:sp>
      <p:sp>
        <p:nvSpPr>
          <p:cNvPr id="3" name="Subtitle 5">
            <a:extLst>
              <a:ext uri="{FF2B5EF4-FFF2-40B4-BE49-F238E27FC236}">
                <a16:creationId xmlns:a16="http://schemas.microsoft.com/office/drawing/2014/main" id="{5B7D9235-F741-D0E5-6BC6-DA54DD2CD4EA}"/>
              </a:ext>
            </a:extLst>
          </p:cNvPr>
          <p:cNvSpPr txBox="1">
            <a:spLocks/>
          </p:cNvSpPr>
          <p:nvPr/>
        </p:nvSpPr>
        <p:spPr>
          <a:xfrm>
            <a:off x="1999397" y="1982952"/>
            <a:ext cx="9793557" cy="425230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The Pandemic Fund wants to support projects that will be able to accept funds as soon as possible. If there is conditional approval by the Pandemic Fund’s Board, the project should ideally be approved by the relevant authority of the IE within 6 months from the decision on the funding allocation.  In the case of the 3</a:t>
            </a:r>
            <a:r>
              <a:rPr lang="en-US" baseline="30000"/>
              <a:t>rd</a:t>
            </a:r>
            <a:r>
              <a:rPr lang="en-US"/>
              <a:t> CfP, IEs should be able to begin disbursing PF funds by March 31, 2026.</a:t>
            </a:r>
          </a:p>
          <a:p>
            <a:pPr marL="0" indent="0">
              <a:buNone/>
            </a:pPr>
            <a:endParaRPr lang="en-US">
              <a:cs typeface="Arial"/>
            </a:endParaRPr>
          </a:p>
          <a:p>
            <a:pPr marL="0" indent="0">
              <a:buNone/>
            </a:pPr>
            <a:endParaRPr lang="en-US">
              <a:cs typeface="Arial"/>
            </a:endParaRPr>
          </a:p>
        </p:txBody>
      </p:sp>
    </p:spTree>
    <p:extLst>
      <p:ext uri="{BB962C8B-B14F-4D97-AF65-F5344CB8AC3E}">
        <p14:creationId xmlns:p14="http://schemas.microsoft.com/office/powerpoint/2010/main" val="6497225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96F57-0B81-9187-AAFC-405BBD4D82A8}"/>
            </a:ext>
          </a:extLst>
        </p:cNvPr>
        <p:cNvGrpSpPr/>
        <p:nvPr/>
      </p:nvGrpSpPr>
      <p:grpSpPr>
        <a:xfrm>
          <a:off x="0" y="0"/>
          <a:ext cx="0" cy="0"/>
          <a:chOff x="0" y="0"/>
          <a:chExt cx="0" cy="0"/>
        </a:xfrm>
      </p:grpSpPr>
      <p:sp>
        <p:nvSpPr>
          <p:cNvPr id="50" name="Text Placeholder 1">
            <a:extLst>
              <a:ext uri="{FF2B5EF4-FFF2-40B4-BE49-F238E27FC236}">
                <a16:creationId xmlns:a16="http://schemas.microsoft.com/office/drawing/2014/main" id="{AB6AD7F8-95B4-9A43-C78B-315C3D91318A}"/>
              </a:ext>
            </a:extLst>
          </p:cNvPr>
          <p:cNvSpPr txBox="1">
            <a:spLocks noGrp="1"/>
          </p:cNvSpPr>
          <p:nvPr>
            <p:ph type="title"/>
          </p:nvPr>
        </p:nvSpPr>
        <p:spPr>
          <a:xfrm>
            <a:off x="1999397" y="909363"/>
            <a:ext cx="9620979" cy="82708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effectLst/>
                <a:latin typeface="Source Sans Pro Bold" panose="020B0703030403020204" pitchFamily="34" charset="0"/>
                <a:ea typeface="Source Sans Pro Bold" panose="020B0703030403020204" pitchFamily="34" charset="0"/>
              </a:rPr>
              <a:t>Can Implementing Entities </a:t>
            </a:r>
            <a:r>
              <a:rPr lang="en-US">
                <a:latin typeface="Source Sans Pro Bold" panose="020B0703030403020204" pitchFamily="34" charset="0"/>
                <a:ea typeface="Source Sans Pro Bold" panose="020B0703030403020204" pitchFamily="34" charset="0"/>
              </a:rPr>
              <a:t>also </a:t>
            </a:r>
            <a:r>
              <a:rPr lang="en-US">
                <a:effectLst/>
                <a:latin typeface="Source Sans Pro Bold" panose="020B0703030403020204" pitchFamily="34" charset="0"/>
                <a:ea typeface="Source Sans Pro Bold" panose="020B0703030403020204" pitchFamily="34" charset="0"/>
              </a:rPr>
              <a:t>receive funds for project implementation? What about project execution?</a:t>
            </a:r>
            <a:br>
              <a:rPr lang="en-US">
                <a:effectLst/>
                <a:latin typeface="Source Sans Pro" panose="020B0503030403020204" pitchFamily="34" charset="0"/>
                <a:ea typeface="Source Sans Pro" panose="020B0503030403020204" pitchFamily="34" charset="0"/>
              </a:rPr>
            </a:br>
            <a:r>
              <a:rPr lang="en-US" sz="3200">
                <a:latin typeface="Source Sans Pro Bold" panose="020B0703030403020204" pitchFamily="34" charset="0"/>
                <a:ea typeface="Source Sans Pro Bold" panose="020B0703030403020204" pitchFamily="34" charset="0"/>
              </a:rPr>
              <a:t> </a:t>
            </a:r>
          </a:p>
        </p:txBody>
      </p:sp>
      <p:sp>
        <p:nvSpPr>
          <p:cNvPr id="4" name="TextBox 3">
            <a:extLst>
              <a:ext uri="{FF2B5EF4-FFF2-40B4-BE49-F238E27FC236}">
                <a16:creationId xmlns:a16="http://schemas.microsoft.com/office/drawing/2014/main" id="{4E3A43FD-EA8C-EFF1-A9B5-F760A10EE9F1}"/>
              </a:ext>
            </a:extLst>
          </p:cNvPr>
          <p:cNvSpPr txBox="1"/>
          <p:nvPr/>
        </p:nvSpPr>
        <p:spPr>
          <a:xfrm>
            <a:off x="1999397" y="540031"/>
            <a:ext cx="6097136" cy="369332"/>
          </a:xfrm>
          <a:prstGeom prst="rect">
            <a:avLst/>
          </a:prstGeom>
          <a:noFill/>
        </p:spPr>
        <p:txBody>
          <a:bodyPr wrap="square">
            <a:spAutoFit/>
          </a:bodyPr>
          <a:lstStyle/>
          <a:p>
            <a:r>
              <a:rPr lang="en-US" i="1">
                <a:solidFill>
                  <a:srgbClr val="008DB9"/>
                </a:solidFill>
                <a:latin typeface="Source Sans Pro Semibold"/>
                <a:ea typeface="Source Sans Pro Semibold"/>
              </a:rPr>
              <a:t>Projects</a:t>
            </a:r>
            <a:endParaRPr lang="en-US" i="1">
              <a:solidFill>
                <a:srgbClr val="008DB9"/>
              </a:solidFill>
            </a:endParaRPr>
          </a:p>
        </p:txBody>
      </p:sp>
      <p:sp>
        <p:nvSpPr>
          <p:cNvPr id="5" name="Subtitle 5">
            <a:extLst>
              <a:ext uri="{FF2B5EF4-FFF2-40B4-BE49-F238E27FC236}">
                <a16:creationId xmlns:a16="http://schemas.microsoft.com/office/drawing/2014/main" id="{7A3E6994-627B-5950-65A3-A0A6590E3CAB}"/>
              </a:ext>
            </a:extLst>
          </p:cNvPr>
          <p:cNvSpPr txBox="1">
            <a:spLocks/>
          </p:cNvSpPr>
          <p:nvPr/>
        </p:nvSpPr>
        <p:spPr>
          <a:xfrm>
            <a:off x="1999396" y="2003786"/>
            <a:ext cx="9620979" cy="4314183"/>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ea typeface="+mn-lt"/>
                <a:cs typeface="+mn-lt"/>
              </a:rPr>
              <a:t>The Trustee will pass on the grant to Implementing Entities which will channel funding to Beneficiary countries for carrying out project activities. </a:t>
            </a:r>
          </a:p>
          <a:p>
            <a:endParaRPr lang="en-US">
              <a:ea typeface="+mn-lt"/>
              <a:cs typeface="+mn-lt"/>
            </a:endParaRPr>
          </a:p>
          <a:p>
            <a:r>
              <a:rPr lang="en-US">
                <a:ea typeface="+mn-lt"/>
                <a:cs typeface="Arial"/>
              </a:rPr>
              <a:t>Implementing Entities may provide implementation and implementation support (e.g., M&amp;E, analytical and advisory work, research) when needed. Activities that fall under this area should be reported in Table 1 in the Application as </a:t>
            </a:r>
            <a:r>
              <a:rPr lang="en-US" i="1">
                <a:ea typeface="+mn-lt"/>
                <a:cs typeface="Arial"/>
              </a:rPr>
              <a:t>c) Project funds that will be used for implementation activities by IE</a:t>
            </a:r>
            <a:r>
              <a:rPr lang="en-US">
                <a:ea typeface="+mn-lt"/>
                <a:cs typeface="Arial"/>
              </a:rPr>
              <a:t>.</a:t>
            </a:r>
          </a:p>
          <a:p>
            <a:endParaRPr lang="en-US">
              <a:ea typeface="+mn-lt"/>
              <a:cs typeface="Arial"/>
            </a:endParaRPr>
          </a:p>
          <a:p>
            <a:r>
              <a:rPr lang="en-US">
                <a:ea typeface="+mn-lt"/>
                <a:cs typeface="Arial"/>
              </a:rPr>
              <a:t>On-the-ground execution and delivery of a project’s components should be carried out by the Beneficiary and/or Delivery Partners. </a:t>
            </a:r>
            <a:r>
              <a:rPr lang="en-US" i="1">
                <a:solidFill>
                  <a:srgbClr val="FF0000"/>
                </a:solidFill>
                <a:ea typeface="+mn-lt"/>
                <a:cs typeface="Arial"/>
              </a:rPr>
              <a:t>IEs should only undertake these activities in exceptional circumstances where there is no viable alternative, and at the specific request of the Beneficiary.</a:t>
            </a:r>
            <a:endParaRPr lang="en-US" i="1">
              <a:solidFill>
                <a:srgbClr val="FF0000"/>
              </a:solidFill>
              <a:ea typeface="+mn-lt"/>
              <a:cs typeface="+mn-lt"/>
            </a:endParaRPr>
          </a:p>
        </p:txBody>
      </p:sp>
    </p:spTree>
    <p:extLst>
      <p:ext uri="{BB962C8B-B14F-4D97-AF65-F5344CB8AC3E}">
        <p14:creationId xmlns:p14="http://schemas.microsoft.com/office/powerpoint/2010/main" val="10903473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26218-0F87-6563-36EC-902AA6671869}"/>
            </a:ext>
          </a:extLst>
        </p:cNvPr>
        <p:cNvGrpSpPr/>
        <p:nvPr/>
      </p:nvGrpSpPr>
      <p:grpSpPr>
        <a:xfrm>
          <a:off x="0" y="0"/>
          <a:ext cx="0" cy="0"/>
          <a:chOff x="0" y="0"/>
          <a:chExt cx="0" cy="0"/>
        </a:xfrm>
      </p:grpSpPr>
      <p:sp>
        <p:nvSpPr>
          <p:cNvPr id="50" name="Text Placeholder 1">
            <a:extLst>
              <a:ext uri="{FF2B5EF4-FFF2-40B4-BE49-F238E27FC236}">
                <a16:creationId xmlns:a16="http://schemas.microsoft.com/office/drawing/2014/main" id="{0F3DAC7A-390E-B526-D1BC-903DE0905162}"/>
              </a:ext>
            </a:extLst>
          </p:cNvPr>
          <p:cNvSpPr txBox="1">
            <a:spLocks noGrp="1"/>
          </p:cNvSpPr>
          <p:nvPr>
            <p:ph type="title"/>
          </p:nvPr>
        </p:nvSpPr>
        <p:spPr>
          <a:xfrm>
            <a:off x="1999397" y="909363"/>
            <a:ext cx="9620979" cy="82708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a:effectLst/>
                <a:latin typeface="Source Sans Pro Bold" panose="020B0703030403020204" pitchFamily="34" charset="0"/>
                <a:ea typeface="Source Sans Pro Bold" panose="020B0703030403020204" pitchFamily="34" charset="0"/>
              </a:rPr>
              <a:t>What is the maximum “Administration Fee” for IEs that is allowed? </a:t>
            </a:r>
            <a:br>
              <a:rPr lang="en-US" sz="2800">
                <a:effectLst/>
                <a:ea typeface="Calibri" panose="020F0502020204030204" pitchFamily="34" charset="0"/>
              </a:rPr>
            </a:br>
            <a:br>
              <a:rPr lang="en-US">
                <a:effectLst/>
                <a:latin typeface="Source Sans Pro" panose="020B0503030403020204" pitchFamily="34" charset="0"/>
                <a:ea typeface="Source Sans Pro" panose="020B0503030403020204" pitchFamily="34" charset="0"/>
              </a:rPr>
            </a:br>
            <a:r>
              <a:rPr lang="en-US" sz="3200">
                <a:latin typeface="Source Sans Pro Bold" panose="020B0703030403020204" pitchFamily="34" charset="0"/>
                <a:ea typeface="Source Sans Pro Bold" panose="020B0703030403020204" pitchFamily="34" charset="0"/>
              </a:rPr>
              <a:t> </a:t>
            </a:r>
          </a:p>
        </p:txBody>
      </p:sp>
      <p:sp>
        <p:nvSpPr>
          <p:cNvPr id="4" name="TextBox 3">
            <a:extLst>
              <a:ext uri="{FF2B5EF4-FFF2-40B4-BE49-F238E27FC236}">
                <a16:creationId xmlns:a16="http://schemas.microsoft.com/office/drawing/2014/main" id="{5D17BC4B-799E-3EBD-1143-6A38122A88B0}"/>
              </a:ext>
            </a:extLst>
          </p:cNvPr>
          <p:cNvSpPr txBox="1"/>
          <p:nvPr/>
        </p:nvSpPr>
        <p:spPr>
          <a:xfrm>
            <a:off x="1999397" y="540031"/>
            <a:ext cx="6097136" cy="369332"/>
          </a:xfrm>
          <a:prstGeom prst="rect">
            <a:avLst/>
          </a:prstGeom>
          <a:noFill/>
        </p:spPr>
        <p:txBody>
          <a:bodyPr wrap="square">
            <a:spAutoFit/>
          </a:bodyPr>
          <a:lstStyle/>
          <a:p>
            <a:r>
              <a:rPr lang="en-US" i="1">
                <a:solidFill>
                  <a:srgbClr val="008DB9"/>
                </a:solidFill>
                <a:latin typeface="Source Sans Pro Semibold"/>
                <a:ea typeface="Source Sans Pro Semibold"/>
              </a:rPr>
              <a:t>Projects</a:t>
            </a:r>
            <a:endParaRPr lang="en-US" i="1">
              <a:solidFill>
                <a:srgbClr val="008DB9"/>
              </a:solidFill>
            </a:endParaRPr>
          </a:p>
        </p:txBody>
      </p:sp>
      <p:sp>
        <p:nvSpPr>
          <p:cNvPr id="2" name="Subtitle 5">
            <a:extLst>
              <a:ext uri="{FF2B5EF4-FFF2-40B4-BE49-F238E27FC236}">
                <a16:creationId xmlns:a16="http://schemas.microsoft.com/office/drawing/2014/main" id="{7006F3D5-A70D-F8D0-7923-B1B5C8BF6D1D}"/>
              </a:ext>
            </a:extLst>
          </p:cNvPr>
          <p:cNvSpPr txBox="1">
            <a:spLocks/>
          </p:cNvSpPr>
          <p:nvPr/>
        </p:nvSpPr>
        <p:spPr>
          <a:xfrm>
            <a:off x="1999397" y="2047164"/>
            <a:ext cx="9602990" cy="433408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a:ea typeface="Malgun Gothic" panose="020B0503020000020004" pitchFamily="34" charset="-127"/>
              </a:rPr>
              <a:t>A </a:t>
            </a:r>
            <a:r>
              <a:rPr lang="it-IT" b="1">
                <a:ea typeface="Malgun Gothic" panose="020B0503020000020004" pitchFamily="34" charset="-127"/>
              </a:rPr>
              <a:t>cap on IE administrative fees at 7%</a:t>
            </a:r>
            <a:r>
              <a:rPr lang="it-IT">
                <a:ea typeface="Malgun Gothic" panose="020B0503020000020004" pitchFamily="34" charset="-127"/>
              </a:rPr>
              <a:t> (as a percentage of amount requested) has been instituted for activities related to preparation, administration and supervision of Pandemic Fund funds. </a:t>
            </a:r>
          </a:p>
          <a:p>
            <a:r>
              <a:rPr lang="it-IT">
                <a:ea typeface="Malgun Gothic" panose="020B0503020000020004" pitchFamily="34" charset="-127"/>
              </a:rPr>
              <a:t>However, for projects operating in Challenging Operating Environments (COE), Fragile and Conflict-Affected Situations (FCS), Small Island Developing States (SIDS) contexts or other exceptional circumstances, the </a:t>
            </a:r>
            <a:r>
              <a:rPr lang="it-IT" b="1">
                <a:ea typeface="Malgun Gothic" panose="020B0503020000020004" pitchFamily="34" charset="-127"/>
              </a:rPr>
              <a:t>cap could be up to 10% of the grant amount </a:t>
            </a:r>
            <a:r>
              <a:rPr lang="it-IT">
                <a:ea typeface="Malgun Gothic" panose="020B0503020000020004" pitchFamily="34" charset="-127"/>
              </a:rPr>
              <a:t>requested by the IE, provided that the proposal includes a clear justification of the rationale behind the higher fee and substantiate this with evidence. </a:t>
            </a:r>
            <a:endParaRPr lang="en-US">
              <a:ea typeface="+mn-lt"/>
              <a:cs typeface="+mn-lt"/>
            </a:endParaRPr>
          </a:p>
        </p:txBody>
      </p:sp>
    </p:spTree>
    <p:extLst>
      <p:ext uri="{BB962C8B-B14F-4D97-AF65-F5344CB8AC3E}">
        <p14:creationId xmlns:p14="http://schemas.microsoft.com/office/powerpoint/2010/main" val="38925494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D644C-7A87-C1A0-4C1B-5A393EFBD6DB}"/>
            </a:ext>
          </a:extLst>
        </p:cNvPr>
        <p:cNvGrpSpPr/>
        <p:nvPr/>
      </p:nvGrpSpPr>
      <p:grpSpPr>
        <a:xfrm>
          <a:off x="0" y="0"/>
          <a:ext cx="0" cy="0"/>
          <a:chOff x="0" y="0"/>
          <a:chExt cx="0" cy="0"/>
        </a:xfrm>
      </p:grpSpPr>
      <p:sp>
        <p:nvSpPr>
          <p:cNvPr id="50" name="Text Placeholder 1">
            <a:extLst>
              <a:ext uri="{FF2B5EF4-FFF2-40B4-BE49-F238E27FC236}">
                <a16:creationId xmlns:a16="http://schemas.microsoft.com/office/drawing/2014/main" id="{7E4187B9-DE12-D674-68F8-776EB0974786}"/>
              </a:ext>
            </a:extLst>
          </p:cNvPr>
          <p:cNvSpPr txBox="1">
            <a:spLocks noGrp="1"/>
          </p:cNvSpPr>
          <p:nvPr>
            <p:ph type="title"/>
          </p:nvPr>
        </p:nvSpPr>
        <p:spPr>
          <a:xfrm>
            <a:off x="1999397" y="909363"/>
            <a:ext cx="9620979" cy="82708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a:latin typeface="Source Sans Pro Bold" panose="020B0703030403020204" pitchFamily="34" charset="0"/>
                <a:ea typeface="Source Sans Pro Bold" panose="020B0703030403020204" pitchFamily="34" charset="0"/>
              </a:rPr>
              <a:t>What is a delivery partner? Can a delivery partner submit a proposal?</a:t>
            </a:r>
            <a:br>
              <a:rPr lang="en-US" sz="2800">
                <a:latin typeface="Source Sans Pro Bold" panose="020B0703030403020204" pitchFamily="34" charset="0"/>
                <a:ea typeface="Source Sans Pro Bold" panose="020B0703030403020204" pitchFamily="34" charset="0"/>
              </a:rPr>
            </a:br>
            <a:br>
              <a:rPr lang="en-US">
                <a:effectLst/>
                <a:latin typeface="Source Sans Pro" panose="020B0503030403020204" pitchFamily="34" charset="0"/>
                <a:ea typeface="Source Sans Pro" panose="020B0503030403020204" pitchFamily="34" charset="0"/>
              </a:rPr>
            </a:br>
            <a:r>
              <a:rPr lang="en-US" sz="3200">
                <a:latin typeface="Source Sans Pro Bold" panose="020B0703030403020204" pitchFamily="34" charset="0"/>
                <a:ea typeface="Source Sans Pro Bold" panose="020B0703030403020204" pitchFamily="34" charset="0"/>
              </a:rPr>
              <a:t> </a:t>
            </a:r>
          </a:p>
        </p:txBody>
      </p:sp>
      <p:sp>
        <p:nvSpPr>
          <p:cNvPr id="4" name="TextBox 3">
            <a:extLst>
              <a:ext uri="{FF2B5EF4-FFF2-40B4-BE49-F238E27FC236}">
                <a16:creationId xmlns:a16="http://schemas.microsoft.com/office/drawing/2014/main" id="{1A3440C9-5F94-33C5-6540-351D909B360E}"/>
              </a:ext>
            </a:extLst>
          </p:cNvPr>
          <p:cNvSpPr txBox="1"/>
          <p:nvPr/>
        </p:nvSpPr>
        <p:spPr>
          <a:xfrm>
            <a:off x="1999397" y="540031"/>
            <a:ext cx="6097136" cy="369332"/>
          </a:xfrm>
          <a:prstGeom prst="rect">
            <a:avLst/>
          </a:prstGeom>
          <a:noFill/>
        </p:spPr>
        <p:txBody>
          <a:bodyPr wrap="square">
            <a:spAutoFit/>
          </a:bodyPr>
          <a:lstStyle/>
          <a:p>
            <a:r>
              <a:rPr lang="en-US" i="1">
                <a:solidFill>
                  <a:srgbClr val="008DB9"/>
                </a:solidFill>
                <a:latin typeface="Source Sans Pro Semibold"/>
                <a:ea typeface="Source Sans Pro Semibold"/>
              </a:rPr>
              <a:t>Projects</a:t>
            </a:r>
            <a:endParaRPr lang="en-US" i="1">
              <a:solidFill>
                <a:srgbClr val="008DB9"/>
              </a:solidFill>
            </a:endParaRPr>
          </a:p>
        </p:txBody>
      </p:sp>
      <p:sp>
        <p:nvSpPr>
          <p:cNvPr id="2" name="Subtitle 7">
            <a:extLst>
              <a:ext uri="{FF2B5EF4-FFF2-40B4-BE49-F238E27FC236}">
                <a16:creationId xmlns:a16="http://schemas.microsoft.com/office/drawing/2014/main" id="{CD20C6A2-4BD1-EFC6-CB9B-846234A1CC07}"/>
              </a:ext>
            </a:extLst>
          </p:cNvPr>
          <p:cNvSpPr txBox="1">
            <a:spLocks/>
          </p:cNvSpPr>
          <p:nvPr/>
        </p:nvSpPr>
        <p:spPr>
          <a:xfrm>
            <a:off x="1999397" y="1898366"/>
            <a:ext cx="8922657" cy="45338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pPr>
            <a:r>
              <a:rPr lang="en-US">
                <a:ea typeface="Calibri" panose="020F0502020204030204" pitchFamily="34" charset="0"/>
                <a:cs typeface="Times New Roman" panose="02020603050405020304" pitchFamily="18" charset="0"/>
              </a:rPr>
              <a:t>A delivery partner </a:t>
            </a:r>
            <a:r>
              <a:rPr lang="en-US">
                <a:ea typeface="Calibri" panose="020F0502020204030204" pitchFamily="34" charset="0"/>
                <a:cs typeface="Calibri"/>
              </a:rPr>
              <a:t>is sub-contracted, using the IE’s procurement policies and procedures, to contribute to project execution and delivery on-the-ground.</a:t>
            </a:r>
            <a:endParaRPr lang="en-US">
              <a:ea typeface="Calibri" panose="020F0502020204030204" pitchFamily="34" charset="0"/>
              <a:cs typeface="Times New Roman" panose="02020603050405020304" pitchFamily="18" charset="0"/>
            </a:endParaRPr>
          </a:p>
          <a:p>
            <a:pPr>
              <a:lnSpc>
                <a:spcPct val="107000"/>
              </a:lnSpc>
              <a:spcBef>
                <a:spcPts val="0"/>
              </a:spcBef>
            </a:pPr>
            <a:endParaRPr lang="en-US">
              <a:ea typeface="Calibri" panose="020F0502020204030204" pitchFamily="34" charset="0"/>
              <a:cs typeface="Times New Roman" panose="02020603050405020304" pitchFamily="18" charset="0"/>
            </a:endParaRPr>
          </a:p>
          <a:p>
            <a:pPr>
              <a:lnSpc>
                <a:spcPct val="107000"/>
              </a:lnSpc>
              <a:spcBef>
                <a:spcPts val="0"/>
              </a:spcBef>
            </a:pPr>
            <a:r>
              <a:rPr lang="en-US">
                <a:ea typeface="Calibri" panose="020F0502020204030204" pitchFamily="34" charset="0"/>
                <a:cs typeface="Times New Roman" panose="02020603050405020304" pitchFamily="18" charset="0"/>
              </a:rPr>
              <a:t>Delivery partners may include CSOs, NGOs, private sector, academia, individuals, etc. They cannot submit proposals, however they should be consulted during the proposal development process and included in the proposal.</a:t>
            </a:r>
          </a:p>
          <a:p>
            <a:endParaRPr lang="en-US"/>
          </a:p>
        </p:txBody>
      </p:sp>
    </p:spTree>
    <p:extLst>
      <p:ext uri="{BB962C8B-B14F-4D97-AF65-F5344CB8AC3E}">
        <p14:creationId xmlns:p14="http://schemas.microsoft.com/office/powerpoint/2010/main" val="11732155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52182-9687-71F0-4DA6-919F9471BCFF}"/>
            </a:ext>
          </a:extLst>
        </p:cNvPr>
        <p:cNvGrpSpPr/>
        <p:nvPr/>
      </p:nvGrpSpPr>
      <p:grpSpPr>
        <a:xfrm>
          <a:off x="0" y="0"/>
          <a:ext cx="0" cy="0"/>
          <a:chOff x="0" y="0"/>
          <a:chExt cx="0" cy="0"/>
        </a:xfrm>
      </p:grpSpPr>
      <p:sp>
        <p:nvSpPr>
          <p:cNvPr id="50" name="Text Placeholder 1">
            <a:extLst>
              <a:ext uri="{FF2B5EF4-FFF2-40B4-BE49-F238E27FC236}">
                <a16:creationId xmlns:a16="http://schemas.microsoft.com/office/drawing/2014/main" id="{6762B585-D684-F3A3-946D-7F05115F2C05}"/>
              </a:ext>
            </a:extLst>
          </p:cNvPr>
          <p:cNvSpPr txBox="1">
            <a:spLocks noGrp="1"/>
          </p:cNvSpPr>
          <p:nvPr>
            <p:ph type="title"/>
          </p:nvPr>
        </p:nvSpPr>
        <p:spPr>
          <a:xfrm>
            <a:off x="1999397" y="909363"/>
            <a:ext cx="9620979" cy="82708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a:latin typeface="Source Sans Pro Bold" panose="020B0703030403020204" pitchFamily="34" charset="0"/>
                <a:ea typeface="Source Sans Pro Bold" panose="020B0703030403020204" pitchFamily="34" charset="0"/>
              </a:rPr>
              <a:t>Where can I find examples of previously-approved PF projects?</a:t>
            </a:r>
            <a:br>
              <a:rPr lang="en-US">
                <a:latin typeface="Source Sans Pro Bold" panose="020B0703030403020204" pitchFamily="34" charset="0"/>
                <a:ea typeface="Source Sans Pro Bold" panose="020B0703030403020204" pitchFamily="34" charset="0"/>
              </a:rPr>
            </a:br>
            <a:br>
              <a:rPr lang="en-US">
                <a:effectLst/>
                <a:latin typeface="Source Sans Pro" panose="020B0503030403020204" pitchFamily="34" charset="0"/>
                <a:ea typeface="Source Sans Pro" panose="020B0503030403020204" pitchFamily="34" charset="0"/>
              </a:rPr>
            </a:br>
            <a:r>
              <a:rPr lang="en-US" sz="3200">
                <a:latin typeface="Source Sans Pro Bold" panose="020B0703030403020204" pitchFamily="34" charset="0"/>
                <a:ea typeface="Source Sans Pro Bold" panose="020B0703030403020204" pitchFamily="34" charset="0"/>
              </a:rPr>
              <a:t> </a:t>
            </a:r>
          </a:p>
        </p:txBody>
      </p:sp>
      <p:sp>
        <p:nvSpPr>
          <p:cNvPr id="4" name="TextBox 3">
            <a:extLst>
              <a:ext uri="{FF2B5EF4-FFF2-40B4-BE49-F238E27FC236}">
                <a16:creationId xmlns:a16="http://schemas.microsoft.com/office/drawing/2014/main" id="{AF98B6D5-E1DD-6A1C-596C-9D895B9F2406}"/>
              </a:ext>
            </a:extLst>
          </p:cNvPr>
          <p:cNvSpPr txBox="1"/>
          <p:nvPr/>
        </p:nvSpPr>
        <p:spPr>
          <a:xfrm>
            <a:off x="1999397" y="540031"/>
            <a:ext cx="6097136" cy="369332"/>
          </a:xfrm>
          <a:prstGeom prst="rect">
            <a:avLst/>
          </a:prstGeom>
          <a:noFill/>
        </p:spPr>
        <p:txBody>
          <a:bodyPr wrap="square">
            <a:spAutoFit/>
          </a:bodyPr>
          <a:lstStyle/>
          <a:p>
            <a:r>
              <a:rPr lang="en-US" i="1">
                <a:solidFill>
                  <a:srgbClr val="008DB9"/>
                </a:solidFill>
                <a:latin typeface="Source Sans Pro Semibold"/>
                <a:ea typeface="Source Sans Pro Semibold"/>
              </a:rPr>
              <a:t>Projects</a:t>
            </a:r>
            <a:endParaRPr lang="en-US" i="1">
              <a:solidFill>
                <a:srgbClr val="008DB9"/>
              </a:solidFill>
            </a:endParaRPr>
          </a:p>
        </p:txBody>
      </p:sp>
      <p:pic>
        <p:nvPicPr>
          <p:cNvPr id="3" name="Picture 2" descr="A screenshot of a web page&#10;&#10;AI-generated content may be incorrect.">
            <a:extLst>
              <a:ext uri="{FF2B5EF4-FFF2-40B4-BE49-F238E27FC236}">
                <a16:creationId xmlns:a16="http://schemas.microsoft.com/office/drawing/2014/main" id="{85A9AA2B-9D2C-696D-68F4-D05AE7D9018D}"/>
              </a:ext>
            </a:extLst>
          </p:cNvPr>
          <p:cNvPicPr>
            <a:picLocks noChangeAspect="1"/>
          </p:cNvPicPr>
          <p:nvPr/>
        </p:nvPicPr>
        <p:blipFill>
          <a:blip r:embed="rId3"/>
          <a:stretch>
            <a:fillRect/>
          </a:stretch>
        </p:blipFill>
        <p:spPr>
          <a:xfrm>
            <a:off x="1999397" y="1786732"/>
            <a:ext cx="7553325" cy="4667250"/>
          </a:xfrm>
          <a:prstGeom prst="rect">
            <a:avLst/>
          </a:prstGeom>
        </p:spPr>
      </p:pic>
    </p:spTree>
    <p:extLst>
      <p:ext uri="{BB962C8B-B14F-4D97-AF65-F5344CB8AC3E}">
        <p14:creationId xmlns:p14="http://schemas.microsoft.com/office/powerpoint/2010/main" val="37406492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32E01-0231-5CE1-0857-46CC8CA0EC0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BEC2AF0-C1AB-BAA6-AB6E-42772CFFF825}"/>
              </a:ext>
            </a:extLst>
          </p:cNvPr>
          <p:cNvSpPr txBox="1">
            <a:spLocks/>
          </p:cNvSpPr>
          <p:nvPr/>
        </p:nvSpPr>
        <p:spPr>
          <a:xfrm>
            <a:off x="1859885" y="439313"/>
            <a:ext cx="10495371" cy="600350"/>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900" kern="1200">
                <a:solidFill>
                  <a:schemeClr val="tx1"/>
                </a:solidFill>
                <a:latin typeface="Source Sans Pro Bold" panose="020B0703030403020204" pitchFamily="34" charset="0"/>
                <a:ea typeface="Source Sans Pro Bold" panose="020B0703030403020204" pitchFamily="34" charset="0"/>
                <a:cs typeface="+mj-cs"/>
              </a:defRPr>
            </a:lvl1pPr>
          </a:lstStyle>
          <a:p>
            <a:r>
              <a:rPr lang="en-US" sz="4800">
                <a:latin typeface="Source Sans Pro Bold"/>
                <a:ea typeface="Source Sans Pro Bold"/>
              </a:rPr>
              <a:t>Country Eligibility At-a-Glance</a:t>
            </a:r>
          </a:p>
        </p:txBody>
      </p:sp>
      <p:graphicFrame>
        <p:nvGraphicFramePr>
          <p:cNvPr id="6" name="Table 5">
            <a:extLst>
              <a:ext uri="{FF2B5EF4-FFF2-40B4-BE49-F238E27FC236}">
                <a16:creationId xmlns:a16="http://schemas.microsoft.com/office/drawing/2014/main" id="{5CEE63D3-5F19-2557-63C9-482A31B1899F}"/>
              </a:ext>
            </a:extLst>
          </p:cNvPr>
          <p:cNvGraphicFramePr>
            <a:graphicFrameLocks noGrp="1"/>
          </p:cNvGraphicFramePr>
          <p:nvPr>
            <p:extLst>
              <p:ext uri="{D42A27DB-BD31-4B8C-83A1-F6EECF244321}">
                <p14:modId xmlns:p14="http://schemas.microsoft.com/office/powerpoint/2010/main" val="671463601"/>
              </p:ext>
            </p:extLst>
          </p:nvPr>
        </p:nvGraphicFramePr>
        <p:xfrm>
          <a:off x="2021204" y="1640013"/>
          <a:ext cx="8802853" cy="4552269"/>
        </p:xfrm>
        <a:graphic>
          <a:graphicData uri="http://schemas.openxmlformats.org/drawingml/2006/table">
            <a:tbl>
              <a:tblPr firstRow="1" firstCol="1" bandRow="1">
                <a:tableStyleId>{5C22544A-7EE6-4342-B048-85BDC9FD1C3A}</a:tableStyleId>
              </a:tblPr>
              <a:tblGrid>
                <a:gridCol w="4261805">
                  <a:extLst>
                    <a:ext uri="{9D8B030D-6E8A-4147-A177-3AD203B41FA5}">
                      <a16:colId xmlns:a16="http://schemas.microsoft.com/office/drawing/2014/main" val="1021540771"/>
                    </a:ext>
                  </a:extLst>
                </a:gridCol>
                <a:gridCol w="2323286">
                  <a:extLst>
                    <a:ext uri="{9D8B030D-6E8A-4147-A177-3AD203B41FA5}">
                      <a16:colId xmlns:a16="http://schemas.microsoft.com/office/drawing/2014/main" val="2784661520"/>
                    </a:ext>
                  </a:extLst>
                </a:gridCol>
                <a:gridCol w="2217762">
                  <a:extLst>
                    <a:ext uri="{9D8B030D-6E8A-4147-A177-3AD203B41FA5}">
                      <a16:colId xmlns:a16="http://schemas.microsoft.com/office/drawing/2014/main" val="799812935"/>
                    </a:ext>
                  </a:extLst>
                </a:gridCol>
              </a:tblGrid>
              <a:tr h="693795">
                <a:tc>
                  <a:txBody>
                    <a:bodyPr/>
                    <a:lstStyle/>
                    <a:p>
                      <a:pPr marL="0" marR="0" algn="just">
                        <a:spcAft>
                          <a:spcPts val="800"/>
                        </a:spcAft>
                        <a:tabLst>
                          <a:tab pos="342900" algn="l"/>
                        </a:tabLst>
                      </a:pPr>
                      <a:r>
                        <a:rPr lang="en-US" sz="1400" kern="100">
                          <a:effectLst/>
                          <a:latin typeface="Source Sans Pro" panose="020B0503030403020204" pitchFamily="34" charset="0"/>
                          <a:ea typeface="Source Sans Pro" panose="020B0503030403020204" pitchFamily="34" charset="0"/>
                        </a:rPr>
                        <a:t> </a:t>
                      </a:r>
                      <a:endParaRPr lang="en-US" sz="160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tc>
                <a:tc>
                  <a:txBody>
                    <a:bodyPr/>
                    <a:lstStyle/>
                    <a:p>
                      <a:pPr marL="0" marR="0" algn="just">
                        <a:spcAft>
                          <a:spcPts val="800"/>
                        </a:spcAft>
                        <a:tabLst>
                          <a:tab pos="342900" algn="l"/>
                        </a:tabLst>
                      </a:pPr>
                      <a:r>
                        <a:rPr lang="en-US" sz="1400" b="0" kern="100">
                          <a:effectLst/>
                          <a:latin typeface="Source Sans Pro" panose="020B0503030403020204" pitchFamily="34" charset="0"/>
                          <a:ea typeface="Source Sans Pro" panose="020B0503030403020204" pitchFamily="34" charset="0"/>
                        </a:rPr>
                        <a:t>Eligible to apply for </a:t>
                      </a:r>
                      <a:r>
                        <a:rPr lang="en-US" sz="1400" b="0" u="sng" kern="100">
                          <a:effectLst/>
                          <a:latin typeface="Source Sans Pro" panose="020B0503030403020204" pitchFamily="34" charset="0"/>
                          <a:ea typeface="Source Sans Pro" panose="020B0503030403020204" pitchFamily="34" charset="0"/>
                        </a:rPr>
                        <a:t>one</a:t>
                      </a:r>
                      <a:r>
                        <a:rPr lang="en-US" sz="1400" b="0" kern="100">
                          <a:effectLst/>
                          <a:latin typeface="Source Sans Pro" panose="020B0503030403020204" pitchFamily="34" charset="0"/>
                          <a:ea typeface="Source Sans Pro" panose="020B0503030403020204" pitchFamily="34" charset="0"/>
                        </a:rPr>
                        <a:t> single-country grant in the 3</a:t>
                      </a:r>
                      <a:r>
                        <a:rPr lang="en-US" sz="1400" b="0" kern="100" baseline="30000">
                          <a:effectLst/>
                          <a:latin typeface="Source Sans Pro" panose="020B0503030403020204" pitchFamily="34" charset="0"/>
                          <a:ea typeface="Source Sans Pro" panose="020B0503030403020204" pitchFamily="34" charset="0"/>
                        </a:rPr>
                        <a:t>rd</a:t>
                      </a:r>
                      <a:r>
                        <a:rPr lang="en-US" sz="1400" b="0" kern="100">
                          <a:effectLst/>
                          <a:latin typeface="Source Sans Pro" panose="020B0503030403020204" pitchFamily="34" charset="0"/>
                          <a:ea typeface="Source Sans Pro" panose="020B0503030403020204" pitchFamily="34" charset="0"/>
                        </a:rPr>
                        <a:t> </a:t>
                      </a:r>
                      <a:r>
                        <a:rPr lang="en-US" sz="1400" b="0" kern="100" err="1">
                          <a:effectLst/>
                          <a:latin typeface="Source Sans Pro" panose="020B0503030403020204" pitchFamily="34" charset="0"/>
                          <a:ea typeface="Source Sans Pro" panose="020B0503030403020204" pitchFamily="34" charset="0"/>
                        </a:rPr>
                        <a:t>CfP</a:t>
                      </a:r>
                      <a:r>
                        <a:rPr lang="en-US" sz="1400" b="0" kern="100">
                          <a:effectLst/>
                          <a:latin typeface="Source Sans Pro" panose="020B0503030403020204" pitchFamily="34" charset="0"/>
                          <a:ea typeface="Source Sans Pro" panose="020B0503030403020204" pitchFamily="34" charset="0"/>
                        </a:rPr>
                        <a:t>?</a:t>
                      </a:r>
                      <a:endParaRPr lang="en-US" sz="1600" b="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tc>
                <a:tc>
                  <a:txBody>
                    <a:bodyPr/>
                    <a:lstStyle/>
                    <a:p>
                      <a:pPr marL="0" marR="0" algn="just">
                        <a:spcAft>
                          <a:spcPts val="800"/>
                        </a:spcAft>
                        <a:tabLst>
                          <a:tab pos="342900" algn="l"/>
                        </a:tabLst>
                      </a:pPr>
                      <a:r>
                        <a:rPr lang="en-US" sz="1400" b="0" kern="100">
                          <a:effectLst/>
                          <a:latin typeface="Source Sans Pro" panose="020B0503030403020204" pitchFamily="34" charset="0"/>
                          <a:ea typeface="Source Sans Pro" panose="020B0503030403020204" pitchFamily="34" charset="0"/>
                        </a:rPr>
                        <a:t>Eligible to apply for </a:t>
                      </a:r>
                      <a:r>
                        <a:rPr lang="en-US" sz="1400" b="0" u="sng" kern="100">
                          <a:effectLst/>
                          <a:latin typeface="Source Sans Pro" panose="020B0503030403020204" pitchFamily="34" charset="0"/>
                          <a:ea typeface="Source Sans Pro" panose="020B0503030403020204" pitchFamily="34" charset="0"/>
                        </a:rPr>
                        <a:t>one</a:t>
                      </a:r>
                      <a:r>
                        <a:rPr lang="en-US" sz="1400" b="0" kern="100">
                          <a:effectLst/>
                          <a:latin typeface="Source Sans Pro" panose="020B0503030403020204" pitchFamily="34" charset="0"/>
                          <a:ea typeface="Source Sans Pro" panose="020B0503030403020204" pitchFamily="34" charset="0"/>
                        </a:rPr>
                        <a:t> multi-country grant in the 3</a:t>
                      </a:r>
                      <a:r>
                        <a:rPr lang="en-US" sz="1400" b="0" kern="100" baseline="30000">
                          <a:effectLst/>
                          <a:latin typeface="Source Sans Pro" panose="020B0503030403020204" pitchFamily="34" charset="0"/>
                          <a:ea typeface="Source Sans Pro" panose="020B0503030403020204" pitchFamily="34" charset="0"/>
                        </a:rPr>
                        <a:t>rd</a:t>
                      </a:r>
                      <a:r>
                        <a:rPr lang="en-US" sz="1400" b="0" kern="100">
                          <a:effectLst/>
                          <a:latin typeface="Source Sans Pro" panose="020B0503030403020204" pitchFamily="34" charset="0"/>
                          <a:ea typeface="Source Sans Pro" panose="020B0503030403020204" pitchFamily="34" charset="0"/>
                        </a:rPr>
                        <a:t> </a:t>
                      </a:r>
                      <a:r>
                        <a:rPr lang="en-US" sz="1400" b="0" kern="100" err="1">
                          <a:effectLst/>
                          <a:latin typeface="Source Sans Pro" panose="020B0503030403020204" pitchFamily="34" charset="0"/>
                          <a:ea typeface="Source Sans Pro" panose="020B0503030403020204" pitchFamily="34" charset="0"/>
                        </a:rPr>
                        <a:t>CfP</a:t>
                      </a:r>
                      <a:r>
                        <a:rPr lang="en-US" sz="1400" b="0" kern="100">
                          <a:effectLst/>
                          <a:latin typeface="Source Sans Pro" panose="020B0503030403020204" pitchFamily="34" charset="0"/>
                          <a:ea typeface="Source Sans Pro" panose="020B0503030403020204" pitchFamily="34" charset="0"/>
                        </a:rPr>
                        <a:t>?</a:t>
                      </a:r>
                      <a:endParaRPr lang="en-US" sz="1600" b="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78484774"/>
                  </a:ext>
                </a:extLst>
              </a:tr>
              <a:tr h="482309">
                <a:tc>
                  <a:txBody>
                    <a:bodyPr/>
                    <a:lstStyle/>
                    <a:p>
                      <a:pPr marL="0" marR="0" algn="just">
                        <a:spcAft>
                          <a:spcPts val="800"/>
                        </a:spcAft>
                        <a:tabLst>
                          <a:tab pos="342900" algn="l"/>
                        </a:tabLst>
                      </a:pPr>
                      <a:r>
                        <a:rPr lang="en-US" sz="1400" b="0" kern="100">
                          <a:effectLst/>
                          <a:latin typeface="Source Sans Pro" panose="020B0503030403020204" pitchFamily="34" charset="0"/>
                          <a:ea typeface="Source Sans Pro" panose="020B0503030403020204" pitchFamily="34" charset="0"/>
                        </a:rPr>
                        <a:t>Country was not awarded a single-country grant in the 1</a:t>
                      </a:r>
                      <a:r>
                        <a:rPr lang="en-US" sz="1400" b="0" kern="100" baseline="30000">
                          <a:effectLst/>
                          <a:latin typeface="Source Sans Pro" panose="020B0503030403020204" pitchFamily="34" charset="0"/>
                          <a:ea typeface="Source Sans Pro" panose="020B0503030403020204" pitchFamily="34" charset="0"/>
                        </a:rPr>
                        <a:t>st</a:t>
                      </a:r>
                      <a:r>
                        <a:rPr lang="en-US" sz="1400" b="0" kern="100">
                          <a:effectLst/>
                          <a:latin typeface="Source Sans Pro" panose="020B0503030403020204" pitchFamily="34" charset="0"/>
                          <a:ea typeface="Source Sans Pro" panose="020B0503030403020204" pitchFamily="34" charset="0"/>
                        </a:rPr>
                        <a:t> or 2</a:t>
                      </a:r>
                      <a:r>
                        <a:rPr lang="en-US" sz="1400" b="0" kern="100" baseline="30000">
                          <a:effectLst/>
                          <a:latin typeface="Source Sans Pro" panose="020B0503030403020204" pitchFamily="34" charset="0"/>
                          <a:ea typeface="Source Sans Pro" panose="020B0503030403020204" pitchFamily="34" charset="0"/>
                        </a:rPr>
                        <a:t>nd</a:t>
                      </a:r>
                      <a:r>
                        <a:rPr lang="en-US" sz="1400" b="0" kern="100">
                          <a:effectLst/>
                          <a:latin typeface="Source Sans Pro" panose="020B0503030403020204" pitchFamily="34" charset="0"/>
                          <a:ea typeface="Source Sans Pro" panose="020B0503030403020204" pitchFamily="34" charset="0"/>
                        </a:rPr>
                        <a:t> CfP</a:t>
                      </a:r>
                      <a:endParaRPr lang="en-US" sz="1600" b="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tc>
                <a:tc>
                  <a:txBody>
                    <a:bodyPr/>
                    <a:lstStyle/>
                    <a:p>
                      <a:pPr marL="0" marR="0" algn="ctr">
                        <a:spcAft>
                          <a:spcPts val="800"/>
                        </a:spcAft>
                        <a:tabLst>
                          <a:tab pos="342900" algn="l"/>
                        </a:tabLst>
                      </a:pPr>
                      <a:r>
                        <a:rPr lang="en-US" sz="1400" kern="100">
                          <a:effectLst/>
                          <a:latin typeface="Source Sans Pro" panose="020B0503030403020204" pitchFamily="34" charset="0"/>
                          <a:ea typeface="Source Sans Pro" panose="020B0503030403020204" pitchFamily="34" charset="0"/>
                        </a:rPr>
                        <a:t>Yes</a:t>
                      </a:r>
                      <a:endParaRPr lang="en-US" sz="160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tc>
                <a:tc>
                  <a:txBody>
                    <a:bodyPr/>
                    <a:lstStyle/>
                    <a:p>
                      <a:pPr marL="0" marR="0" algn="ctr">
                        <a:spcAft>
                          <a:spcPts val="800"/>
                        </a:spcAft>
                        <a:tabLst>
                          <a:tab pos="342900" algn="l"/>
                        </a:tabLst>
                      </a:pPr>
                      <a:r>
                        <a:rPr lang="en-US" sz="1400" kern="100">
                          <a:effectLst/>
                          <a:latin typeface="Source Sans Pro" panose="020B0503030403020204" pitchFamily="34" charset="0"/>
                          <a:ea typeface="Source Sans Pro" panose="020B0503030403020204" pitchFamily="34" charset="0"/>
                        </a:rPr>
                        <a:t>Yes</a:t>
                      </a:r>
                      <a:endParaRPr lang="en-US" sz="160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66831717"/>
                  </a:ext>
                </a:extLst>
              </a:tr>
              <a:tr h="482309">
                <a:tc>
                  <a:txBody>
                    <a:bodyPr/>
                    <a:lstStyle/>
                    <a:p>
                      <a:pPr marL="0" marR="0" algn="just">
                        <a:spcAft>
                          <a:spcPts val="800"/>
                        </a:spcAft>
                        <a:tabLst>
                          <a:tab pos="342900" algn="l"/>
                        </a:tabLst>
                      </a:pPr>
                      <a:r>
                        <a:rPr lang="en-US" sz="1400" b="0" kern="100">
                          <a:effectLst/>
                          <a:latin typeface="Source Sans Pro" panose="020B0503030403020204" pitchFamily="34" charset="0"/>
                          <a:ea typeface="Source Sans Pro" panose="020B0503030403020204" pitchFamily="34" charset="0"/>
                        </a:rPr>
                        <a:t>Country was awarded a single-country grant in the 1</a:t>
                      </a:r>
                      <a:r>
                        <a:rPr lang="en-US" sz="1400" b="0" kern="100" baseline="30000">
                          <a:effectLst/>
                          <a:latin typeface="Source Sans Pro" panose="020B0503030403020204" pitchFamily="34" charset="0"/>
                          <a:ea typeface="Source Sans Pro" panose="020B0503030403020204" pitchFamily="34" charset="0"/>
                        </a:rPr>
                        <a:t>st</a:t>
                      </a:r>
                      <a:r>
                        <a:rPr lang="en-US" sz="1400" b="0" kern="100">
                          <a:effectLst/>
                          <a:latin typeface="Source Sans Pro" panose="020B0503030403020204" pitchFamily="34" charset="0"/>
                          <a:ea typeface="Source Sans Pro" panose="020B0503030403020204" pitchFamily="34" charset="0"/>
                        </a:rPr>
                        <a:t> or 2</a:t>
                      </a:r>
                      <a:r>
                        <a:rPr lang="en-US" sz="1400" b="0" kern="100" baseline="30000">
                          <a:effectLst/>
                          <a:latin typeface="Source Sans Pro" panose="020B0503030403020204" pitchFamily="34" charset="0"/>
                          <a:ea typeface="Source Sans Pro" panose="020B0503030403020204" pitchFamily="34" charset="0"/>
                        </a:rPr>
                        <a:t>nd</a:t>
                      </a:r>
                      <a:r>
                        <a:rPr lang="en-US" sz="1400" b="0" kern="100">
                          <a:effectLst/>
                          <a:latin typeface="Source Sans Pro" panose="020B0503030403020204" pitchFamily="34" charset="0"/>
                          <a:ea typeface="Source Sans Pro" panose="020B0503030403020204" pitchFamily="34" charset="0"/>
                        </a:rPr>
                        <a:t> </a:t>
                      </a:r>
                      <a:r>
                        <a:rPr lang="en-US" sz="1400" b="0" kern="100" err="1">
                          <a:effectLst/>
                          <a:latin typeface="Source Sans Pro" panose="020B0503030403020204" pitchFamily="34" charset="0"/>
                          <a:ea typeface="Source Sans Pro" panose="020B0503030403020204" pitchFamily="34" charset="0"/>
                        </a:rPr>
                        <a:t>CfP</a:t>
                      </a:r>
                      <a:r>
                        <a:rPr lang="en-US" sz="1400" b="0" kern="100">
                          <a:effectLst/>
                          <a:latin typeface="Source Sans Pro" panose="020B0503030403020204" pitchFamily="34" charset="0"/>
                          <a:ea typeface="Source Sans Pro" panose="020B0503030403020204" pitchFamily="34" charset="0"/>
                        </a:rPr>
                        <a:t> </a:t>
                      </a:r>
                      <a:endParaRPr lang="en-US" sz="1600" b="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tc>
                <a:tc>
                  <a:txBody>
                    <a:bodyPr/>
                    <a:lstStyle/>
                    <a:p>
                      <a:pPr marL="0" marR="0" algn="ctr">
                        <a:spcAft>
                          <a:spcPts val="800"/>
                        </a:spcAft>
                        <a:tabLst>
                          <a:tab pos="342900" algn="l"/>
                        </a:tabLst>
                      </a:pPr>
                      <a:r>
                        <a:rPr lang="en-US" sz="1400" kern="100">
                          <a:effectLst/>
                          <a:latin typeface="Source Sans Pro" panose="020B0503030403020204" pitchFamily="34" charset="0"/>
                          <a:ea typeface="Source Sans Pro" panose="020B0503030403020204" pitchFamily="34" charset="0"/>
                        </a:rPr>
                        <a:t>No</a:t>
                      </a:r>
                      <a:endParaRPr lang="en-US" sz="160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tc>
                <a:tc>
                  <a:txBody>
                    <a:bodyPr/>
                    <a:lstStyle/>
                    <a:p>
                      <a:pPr marL="0" marR="0" algn="ctr">
                        <a:spcAft>
                          <a:spcPts val="800"/>
                        </a:spcAft>
                        <a:tabLst>
                          <a:tab pos="342900" algn="l"/>
                        </a:tabLst>
                      </a:pPr>
                      <a:r>
                        <a:rPr lang="en-US" sz="1400" kern="100">
                          <a:effectLst/>
                          <a:latin typeface="Source Sans Pro" panose="020B0503030403020204" pitchFamily="34" charset="0"/>
                          <a:ea typeface="Source Sans Pro" panose="020B0503030403020204" pitchFamily="34" charset="0"/>
                        </a:rPr>
                        <a:t>Yes</a:t>
                      </a:r>
                      <a:endParaRPr lang="en-US" sz="160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7185337"/>
                  </a:ext>
                </a:extLst>
              </a:tr>
              <a:tr h="482309">
                <a:tc>
                  <a:txBody>
                    <a:bodyPr/>
                    <a:lstStyle/>
                    <a:p>
                      <a:pPr marL="0" marR="0" algn="just">
                        <a:spcAft>
                          <a:spcPts val="800"/>
                        </a:spcAft>
                        <a:tabLst>
                          <a:tab pos="342900" algn="l"/>
                        </a:tabLst>
                      </a:pPr>
                      <a:r>
                        <a:rPr lang="en-US" sz="1400" b="0" kern="100">
                          <a:effectLst/>
                          <a:latin typeface="Source Sans Pro" panose="020B0503030403020204" pitchFamily="34" charset="0"/>
                          <a:ea typeface="Source Sans Pro" panose="020B0503030403020204" pitchFamily="34" charset="0"/>
                        </a:rPr>
                        <a:t>Country was part of a multi-country grant awarded in the 1</a:t>
                      </a:r>
                      <a:r>
                        <a:rPr lang="en-US" sz="1400" b="0" kern="100" baseline="30000">
                          <a:effectLst/>
                          <a:latin typeface="Source Sans Pro" panose="020B0503030403020204" pitchFamily="34" charset="0"/>
                          <a:ea typeface="Source Sans Pro" panose="020B0503030403020204" pitchFamily="34" charset="0"/>
                        </a:rPr>
                        <a:t>st</a:t>
                      </a:r>
                      <a:r>
                        <a:rPr lang="en-US" sz="1400" b="0" kern="100">
                          <a:effectLst/>
                          <a:latin typeface="Source Sans Pro" panose="020B0503030403020204" pitchFamily="34" charset="0"/>
                          <a:ea typeface="Source Sans Pro" panose="020B0503030403020204" pitchFamily="34" charset="0"/>
                        </a:rPr>
                        <a:t> or 2</a:t>
                      </a:r>
                      <a:r>
                        <a:rPr lang="en-US" sz="1400" b="0" kern="100" baseline="30000">
                          <a:effectLst/>
                          <a:latin typeface="Source Sans Pro" panose="020B0503030403020204" pitchFamily="34" charset="0"/>
                          <a:ea typeface="Source Sans Pro" panose="020B0503030403020204" pitchFamily="34" charset="0"/>
                        </a:rPr>
                        <a:t>nd</a:t>
                      </a:r>
                      <a:r>
                        <a:rPr lang="en-US" sz="1400" b="0" kern="100">
                          <a:effectLst/>
                          <a:latin typeface="Source Sans Pro" panose="020B0503030403020204" pitchFamily="34" charset="0"/>
                          <a:ea typeface="Source Sans Pro" panose="020B0503030403020204" pitchFamily="34" charset="0"/>
                        </a:rPr>
                        <a:t> </a:t>
                      </a:r>
                      <a:r>
                        <a:rPr lang="en-US" sz="1400" b="0" kern="100" err="1">
                          <a:effectLst/>
                          <a:latin typeface="Source Sans Pro" panose="020B0503030403020204" pitchFamily="34" charset="0"/>
                          <a:ea typeface="Source Sans Pro" panose="020B0503030403020204" pitchFamily="34" charset="0"/>
                        </a:rPr>
                        <a:t>CfP</a:t>
                      </a:r>
                      <a:r>
                        <a:rPr lang="en-US" sz="1400" b="0" kern="100">
                          <a:effectLst/>
                          <a:latin typeface="Source Sans Pro" panose="020B0503030403020204" pitchFamily="34" charset="0"/>
                          <a:ea typeface="Source Sans Pro" panose="020B0503030403020204" pitchFamily="34" charset="0"/>
                        </a:rPr>
                        <a:t> </a:t>
                      </a:r>
                      <a:endParaRPr lang="en-US" sz="1600" b="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tc>
                <a:tc>
                  <a:txBody>
                    <a:bodyPr/>
                    <a:lstStyle/>
                    <a:p>
                      <a:pPr marL="0" marR="0" algn="ctr">
                        <a:spcAft>
                          <a:spcPts val="800"/>
                        </a:spcAft>
                        <a:tabLst>
                          <a:tab pos="342900" algn="l"/>
                        </a:tabLst>
                      </a:pPr>
                      <a:r>
                        <a:rPr lang="en-US" sz="1400" kern="100">
                          <a:effectLst/>
                          <a:latin typeface="Source Sans Pro" panose="020B0503030403020204" pitchFamily="34" charset="0"/>
                          <a:ea typeface="Source Sans Pro" panose="020B0503030403020204" pitchFamily="34" charset="0"/>
                        </a:rPr>
                        <a:t>Yes</a:t>
                      </a:r>
                      <a:endParaRPr lang="en-US" sz="160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tc>
                <a:tc>
                  <a:txBody>
                    <a:bodyPr/>
                    <a:lstStyle/>
                    <a:p>
                      <a:pPr marL="0" marR="0" algn="ctr">
                        <a:spcAft>
                          <a:spcPts val="800"/>
                        </a:spcAft>
                        <a:tabLst>
                          <a:tab pos="342900" algn="l"/>
                        </a:tabLst>
                      </a:pPr>
                      <a:r>
                        <a:rPr lang="en-US" sz="1400" kern="100">
                          <a:effectLst/>
                          <a:latin typeface="Source Sans Pro" panose="020B0503030403020204" pitchFamily="34" charset="0"/>
                          <a:ea typeface="Source Sans Pro" panose="020B0503030403020204" pitchFamily="34" charset="0"/>
                        </a:rPr>
                        <a:t>Yes</a:t>
                      </a:r>
                      <a:endParaRPr lang="en-US" sz="160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76751771"/>
                  </a:ext>
                </a:extLst>
              </a:tr>
              <a:tr h="723464">
                <a:tc>
                  <a:txBody>
                    <a:bodyPr/>
                    <a:lstStyle/>
                    <a:p>
                      <a:pPr marL="0" marR="0" algn="just">
                        <a:spcAft>
                          <a:spcPts val="800"/>
                        </a:spcAft>
                        <a:tabLst>
                          <a:tab pos="342900" algn="l"/>
                        </a:tabLst>
                      </a:pPr>
                      <a:r>
                        <a:rPr lang="en-US" sz="1400" b="0" kern="100">
                          <a:effectLst/>
                          <a:latin typeface="Source Sans Pro" panose="020B0503030403020204" pitchFamily="34" charset="0"/>
                          <a:ea typeface="Source Sans Pro" panose="020B0503030403020204" pitchFamily="34" charset="0"/>
                        </a:rPr>
                        <a:t>Country was covered under a Regional Entity grant awarded in the 1</a:t>
                      </a:r>
                      <a:r>
                        <a:rPr lang="en-US" sz="1400" b="0" kern="100" baseline="30000">
                          <a:effectLst/>
                          <a:latin typeface="Source Sans Pro" panose="020B0503030403020204" pitchFamily="34" charset="0"/>
                          <a:ea typeface="Source Sans Pro" panose="020B0503030403020204" pitchFamily="34" charset="0"/>
                        </a:rPr>
                        <a:t>st</a:t>
                      </a:r>
                      <a:r>
                        <a:rPr lang="en-US" sz="1400" b="0" kern="100">
                          <a:effectLst/>
                          <a:latin typeface="Source Sans Pro" panose="020B0503030403020204" pitchFamily="34" charset="0"/>
                          <a:ea typeface="Source Sans Pro" panose="020B0503030403020204" pitchFamily="34" charset="0"/>
                        </a:rPr>
                        <a:t> or 2</a:t>
                      </a:r>
                      <a:r>
                        <a:rPr lang="en-US" sz="1400" b="0" kern="100" baseline="30000">
                          <a:effectLst/>
                          <a:latin typeface="Source Sans Pro" panose="020B0503030403020204" pitchFamily="34" charset="0"/>
                          <a:ea typeface="Source Sans Pro" panose="020B0503030403020204" pitchFamily="34" charset="0"/>
                        </a:rPr>
                        <a:t>nd</a:t>
                      </a:r>
                      <a:r>
                        <a:rPr lang="en-US" sz="1400" b="0" kern="100">
                          <a:effectLst/>
                          <a:latin typeface="Source Sans Pro" panose="020B0503030403020204" pitchFamily="34" charset="0"/>
                          <a:ea typeface="Source Sans Pro" panose="020B0503030403020204" pitchFamily="34" charset="0"/>
                        </a:rPr>
                        <a:t> CfP</a:t>
                      </a:r>
                      <a:endParaRPr lang="en-US" sz="1600" b="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tc>
                <a:tc>
                  <a:txBody>
                    <a:bodyPr/>
                    <a:lstStyle/>
                    <a:p>
                      <a:pPr marL="0" marR="0" algn="ctr">
                        <a:spcAft>
                          <a:spcPts val="800"/>
                        </a:spcAft>
                        <a:tabLst>
                          <a:tab pos="342900" algn="l"/>
                        </a:tabLst>
                      </a:pPr>
                      <a:r>
                        <a:rPr lang="en-US" sz="1400" kern="100">
                          <a:effectLst/>
                          <a:latin typeface="Source Sans Pro" panose="020B0503030403020204" pitchFamily="34" charset="0"/>
                          <a:ea typeface="Source Sans Pro" panose="020B0503030403020204" pitchFamily="34" charset="0"/>
                        </a:rPr>
                        <a:t>Yes</a:t>
                      </a:r>
                      <a:endParaRPr lang="en-US" sz="160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tc>
                <a:tc>
                  <a:txBody>
                    <a:bodyPr/>
                    <a:lstStyle/>
                    <a:p>
                      <a:pPr marL="0" marR="0" algn="ctr">
                        <a:spcAft>
                          <a:spcPts val="800"/>
                        </a:spcAft>
                        <a:tabLst>
                          <a:tab pos="342900" algn="l"/>
                        </a:tabLst>
                      </a:pPr>
                      <a:r>
                        <a:rPr lang="en-US" sz="1400" kern="100">
                          <a:effectLst/>
                          <a:latin typeface="Source Sans Pro" panose="020B0503030403020204" pitchFamily="34" charset="0"/>
                          <a:ea typeface="Source Sans Pro" panose="020B0503030403020204" pitchFamily="34" charset="0"/>
                        </a:rPr>
                        <a:t>Yes</a:t>
                      </a:r>
                      <a:endParaRPr lang="en-US" sz="160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3634456"/>
                  </a:ext>
                </a:extLst>
              </a:tr>
              <a:tr h="723464">
                <a:tc>
                  <a:txBody>
                    <a:bodyPr/>
                    <a:lstStyle/>
                    <a:p>
                      <a:pPr marL="0" marR="0" algn="just">
                        <a:spcAft>
                          <a:spcPts val="800"/>
                        </a:spcAft>
                        <a:tabLst>
                          <a:tab pos="342900" algn="l"/>
                        </a:tabLst>
                      </a:pPr>
                      <a:r>
                        <a:rPr lang="en-US" sz="1400" b="0" kern="100">
                          <a:effectLst/>
                          <a:latin typeface="Source Sans Pro" panose="020B0503030403020204" pitchFamily="34" charset="0"/>
                          <a:ea typeface="Source Sans Pro" panose="020B0503030403020204" pitchFamily="34" charset="0"/>
                        </a:rPr>
                        <a:t>Country awarded a single-country grant </a:t>
                      </a:r>
                      <a:r>
                        <a:rPr lang="en-US" sz="1400" b="0" u="sng" kern="100">
                          <a:effectLst/>
                          <a:latin typeface="Source Sans Pro" panose="020B0503030403020204" pitchFamily="34" charset="0"/>
                          <a:ea typeface="Source Sans Pro" panose="020B0503030403020204" pitchFamily="34" charset="0"/>
                        </a:rPr>
                        <a:t>and</a:t>
                      </a:r>
                      <a:r>
                        <a:rPr lang="en-US" sz="1400" b="0" kern="100">
                          <a:effectLst/>
                          <a:latin typeface="Source Sans Pro" panose="020B0503030403020204" pitchFamily="34" charset="0"/>
                          <a:ea typeface="Source Sans Pro" panose="020B0503030403020204" pitchFamily="34" charset="0"/>
                        </a:rPr>
                        <a:t> was part of a multi-country grant awarded in the 1</a:t>
                      </a:r>
                      <a:r>
                        <a:rPr lang="en-US" sz="1400" b="0" kern="100" baseline="30000">
                          <a:effectLst/>
                          <a:latin typeface="Source Sans Pro" panose="020B0503030403020204" pitchFamily="34" charset="0"/>
                          <a:ea typeface="Source Sans Pro" panose="020B0503030403020204" pitchFamily="34" charset="0"/>
                        </a:rPr>
                        <a:t>st</a:t>
                      </a:r>
                      <a:r>
                        <a:rPr lang="en-US" sz="1400" b="0" kern="100">
                          <a:effectLst/>
                          <a:latin typeface="Source Sans Pro" panose="020B0503030403020204" pitchFamily="34" charset="0"/>
                          <a:ea typeface="Source Sans Pro" panose="020B0503030403020204" pitchFamily="34" charset="0"/>
                        </a:rPr>
                        <a:t> or 2</a:t>
                      </a:r>
                      <a:r>
                        <a:rPr lang="en-US" sz="1400" b="0" kern="100" baseline="30000">
                          <a:effectLst/>
                          <a:latin typeface="Source Sans Pro" panose="020B0503030403020204" pitchFamily="34" charset="0"/>
                          <a:ea typeface="Source Sans Pro" panose="020B0503030403020204" pitchFamily="34" charset="0"/>
                        </a:rPr>
                        <a:t>nd</a:t>
                      </a:r>
                      <a:r>
                        <a:rPr lang="en-US" sz="1400" b="0" kern="100">
                          <a:effectLst/>
                          <a:latin typeface="Source Sans Pro" panose="020B0503030403020204" pitchFamily="34" charset="0"/>
                          <a:ea typeface="Source Sans Pro" panose="020B0503030403020204" pitchFamily="34" charset="0"/>
                        </a:rPr>
                        <a:t> CfP</a:t>
                      </a:r>
                      <a:endParaRPr lang="en-US" sz="1600" b="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tc>
                <a:tc>
                  <a:txBody>
                    <a:bodyPr/>
                    <a:lstStyle/>
                    <a:p>
                      <a:pPr marL="0" marR="0" algn="ctr">
                        <a:spcAft>
                          <a:spcPts val="800"/>
                        </a:spcAft>
                        <a:tabLst>
                          <a:tab pos="342900" algn="l"/>
                        </a:tabLst>
                      </a:pPr>
                      <a:r>
                        <a:rPr lang="en-US" sz="1400" kern="100">
                          <a:effectLst/>
                          <a:latin typeface="Source Sans Pro" panose="020B0503030403020204" pitchFamily="34" charset="0"/>
                          <a:ea typeface="Source Sans Pro" panose="020B0503030403020204" pitchFamily="34" charset="0"/>
                        </a:rPr>
                        <a:t>No</a:t>
                      </a:r>
                      <a:endParaRPr lang="en-US" sz="160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tc>
                <a:tc>
                  <a:txBody>
                    <a:bodyPr/>
                    <a:lstStyle/>
                    <a:p>
                      <a:pPr marL="0" marR="0" algn="ctr">
                        <a:spcAft>
                          <a:spcPts val="800"/>
                        </a:spcAft>
                        <a:tabLst>
                          <a:tab pos="342900" algn="l"/>
                        </a:tabLst>
                      </a:pPr>
                      <a:r>
                        <a:rPr lang="en-US" sz="1400" kern="100">
                          <a:effectLst/>
                          <a:latin typeface="Source Sans Pro" panose="020B0503030403020204" pitchFamily="34" charset="0"/>
                          <a:ea typeface="Source Sans Pro" panose="020B0503030403020204" pitchFamily="34" charset="0"/>
                        </a:rPr>
                        <a:t>Yes</a:t>
                      </a:r>
                      <a:endParaRPr lang="en-US" sz="160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58671235"/>
                  </a:ext>
                </a:extLst>
              </a:tr>
              <a:tr h="964619">
                <a:tc>
                  <a:txBody>
                    <a:bodyPr/>
                    <a:lstStyle/>
                    <a:p>
                      <a:pPr marL="0" marR="0" algn="just">
                        <a:spcAft>
                          <a:spcPts val="800"/>
                        </a:spcAft>
                        <a:tabLst>
                          <a:tab pos="342900" algn="l"/>
                        </a:tabLst>
                      </a:pPr>
                      <a:r>
                        <a:rPr lang="en-US" sz="1400" b="0" kern="100">
                          <a:effectLst/>
                          <a:latin typeface="Source Sans Pro" panose="020B0503030403020204" pitchFamily="34" charset="0"/>
                          <a:ea typeface="Source Sans Pro" panose="020B0503030403020204" pitchFamily="34" charset="0"/>
                        </a:rPr>
                        <a:t>Country awarded a single-country grant </a:t>
                      </a:r>
                      <a:r>
                        <a:rPr lang="en-US" sz="1400" b="0" u="sng" kern="100">
                          <a:effectLst/>
                          <a:latin typeface="Source Sans Pro" panose="020B0503030403020204" pitchFamily="34" charset="0"/>
                          <a:ea typeface="Source Sans Pro" panose="020B0503030403020204" pitchFamily="34" charset="0"/>
                        </a:rPr>
                        <a:t>and</a:t>
                      </a:r>
                      <a:r>
                        <a:rPr lang="en-US" sz="1400" b="0" kern="100">
                          <a:effectLst/>
                          <a:latin typeface="Source Sans Pro" panose="020B0503030403020204" pitchFamily="34" charset="0"/>
                          <a:ea typeface="Source Sans Pro" panose="020B0503030403020204" pitchFamily="34" charset="0"/>
                        </a:rPr>
                        <a:t> was covered under a Regional Entity grant awarded in the 1</a:t>
                      </a:r>
                      <a:r>
                        <a:rPr lang="en-US" sz="1400" b="0" kern="100" baseline="30000">
                          <a:effectLst/>
                          <a:latin typeface="Source Sans Pro" panose="020B0503030403020204" pitchFamily="34" charset="0"/>
                          <a:ea typeface="Source Sans Pro" panose="020B0503030403020204" pitchFamily="34" charset="0"/>
                        </a:rPr>
                        <a:t>st</a:t>
                      </a:r>
                      <a:r>
                        <a:rPr lang="en-US" sz="1400" b="0" kern="100">
                          <a:effectLst/>
                          <a:latin typeface="Source Sans Pro" panose="020B0503030403020204" pitchFamily="34" charset="0"/>
                          <a:ea typeface="Source Sans Pro" panose="020B0503030403020204" pitchFamily="34" charset="0"/>
                        </a:rPr>
                        <a:t> or 2</a:t>
                      </a:r>
                      <a:r>
                        <a:rPr lang="en-US" sz="1400" b="0" kern="100" baseline="30000">
                          <a:effectLst/>
                          <a:latin typeface="Source Sans Pro" panose="020B0503030403020204" pitchFamily="34" charset="0"/>
                          <a:ea typeface="Source Sans Pro" panose="020B0503030403020204" pitchFamily="34" charset="0"/>
                        </a:rPr>
                        <a:t>nd</a:t>
                      </a:r>
                      <a:r>
                        <a:rPr lang="en-US" sz="1400" b="0" kern="100">
                          <a:effectLst/>
                          <a:latin typeface="Source Sans Pro" panose="020B0503030403020204" pitchFamily="34" charset="0"/>
                          <a:ea typeface="Source Sans Pro" panose="020B0503030403020204" pitchFamily="34" charset="0"/>
                        </a:rPr>
                        <a:t> </a:t>
                      </a:r>
                      <a:r>
                        <a:rPr lang="en-US" sz="1400" b="0" kern="100" err="1">
                          <a:effectLst/>
                          <a:latin typeface="Source Sans Pro" panose="020B0503030403020204" pitchFamily="34" charset="0"/>
                          <a:ea typeface="Source Sans Pro" panose="020B0503030403020204" pitchFamily="34" charset="0"/>
                        </a:rPr>
                        <a:t>CfP</a:t>
                      </a:r>
                      <a:endParaRPr lang="en-US" sz="1600" b="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tc>
                <a:tc>
                  <a:txBody>
                    <a:bodyPr/>
                    <a:lstStyle/>
                    <a:p>
                      <a:pPr marL="0" marR="0" algn="ctr">
                        <a:spcAft>
                          <a:spcPts val="800"/>
                        </a:spcAft>
                        <a:tabLst>
                          <a:tab pos="342900" algn="l"/>
                        </a:tabLst>
                      </a:pPr>
                      <a:r>
                        <a:rPr lang="en-US" sz="1400" kern="100">
                          <a:effectLst/>
                          <a:latin typeface="Source Sans Pro" panose="020B0503030403020204" pitchFamily="34" charset="0"/>
                          <a:ea typeface="Source Sans Pro" panose="020B0503030403020204" pitchFamily="34" charset="0"/>
                        </a:rPr>
                        <a:t>No</a:t>
                      </a:r>
                      <a:endParaRPr lang="en-US" sz="160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tc>
                <a:tc>
                  <a:txBody>
                    <a:bodyPr/>
                    <a:lstStyle/>
                    <a:p>
                      <a:pPr marL="0" marR="0" algn="ctr">
                        <a:spcAft>
                          <a:spcPts val="800"/>
                        </a:spcAft>
                        <a:tabLst>
                          <a:tab pos="342900" algn="l"/>
                        </a:tabLst>
                      </a:pPr>
                      <a:r>
                        <a:rPr lang="en-US" sz="1400" kern="100">
                          <a:effectLst/>
                          <a:latin typeface="Source Sans Pro" panose="020B0503030403020204" pitchFamily="34" charset="0"/>
                          <a:ea typeface="Source Sans Pro" panose="020B0503030403020204" pitchFamily="34" charset="0"/>
                        </a:rPr>
                        <a:t>Yes</a:t>
                      </a:r>
                      <a:endParaRPr lang="en-US" sz="160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27593456"/>
                  </a:ext>
                </a:extLst>
              </a:tr>
            </a:tbl>
          </a:graphicData>
        </a:graphic>
      </p:graphicFrame>
    </p:spTree>
    <p:extLst>
      <p:ext uri="{BB962C8B-B14F-4D97-AF65-F5344CB8AC3E}">
        <p14:creationId xmlns:p14="http://schemas.microsoft.com/office/powerpoint/2010/main" val="2209266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2E4B5-3F1A-09BF-7614-BC2361790A2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499A58-4CFD-2E2B-83C6-A9BBCF37F468}"/>
              </a:ext>
            </a:extLst>
          </p:cNvPr>
          <p:cNvSpPr txBox="1">
            <a:spLocks noGrp="1"/>
          </p:cNvSpPr>
          <p:nvPr>
            <p:ph type="title"/>
          </p:nvPr>
        </p:nvSpPr>
        <p:spPr>
          <a:xfrm>
            <a:off x="2210308" y="270828"/>
            <a:ext cx="7573963" cy="827087"/>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a:lnSpc>
                <a:spcPct val="90000"/>
              </a:lnSpc>
              <a:spcBef>
                <a:spcPct val="0"/>
              </a:spcBef>
              <a:spcAft>
                <a:spcPts val="600"/>
              </a:spcAft>
              <a:defRPr/>
            </a:pPr>
            <a:r>
              <a:rPr lang="en-US" sz="4800">
                <a:latin typeface="Source Sans Pro Bold" panose="020B0703030403020204" pitchFamily="34" charset="0"/>
                <a:ea typeface="Source Sans Pro Bold" panose="020B0703030403020204" pitchFamily="34" charset="0"/>
              </a:rPr>
              <a:t>Pandemic Fund Mission</a:t>
            </a:r>
          </a:p>
        </p:txBody>
      </p:sp>
      <p:sp>
        <p:nvSpPr>
          <p:cNvPr id="6" name="TextBox 5">
            <a:extLst>
              <a:ext uri="{FF2B5EF4-FFF2-40B4-BE49-F238E27FC236}">
                <a16:creationId xmlns:a16="http://schemas.microsoft.com/office/drawing/2014/main" id="{1DDC6529-C27B-9BB5-FD36-944D779C72D1}"/>
              </a:ext>
            </a:extLst>
          </p:cNvPr>
          <p:cNvSpPr txBox="1"/>
          <p:nvPr/>
        </p:nvSpPr>
        <p:spPr>
          <a:xfrm>
            <a:off x="1864985" y="1097915"/>
            <a:ext cx="10115603" cy="1754326"/>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defRPr/>
            </a:pPr>
            <a:r>
              <a:rPr lang="en-US">
                <a:latin typeface="Source Sans Pro" panose="020B0503030403020204" pitchFamily="34" charset="0"/>
                <a:ea typeface="Source Sans Pro" panose="020B0503030403020204" pitchFamily="34" charset="0"/>
                <a:cs typeface="Calibri"/>
              </a:rPr>
              <a:t>We provide </a:t>
            </a:r>
            <a:r>
              <a:rPr kumimoji="0" lang="en-US" b="0" i="0" u="none" strike="noStrike" kern="1200" cap="none" spc="0" normalizeH="0" baseline="0" noProof="0">
                <a:ln>
                  <a:noFill/>
                </a:ln>
                <a:effectLst/>
                <a:uLnTx/>
                <a:uFillTx/>
                <a:latin typeface="Source Sans Pro" panose="020B0503030403020204" pitchFamily="34" charset="0"/>
                <a:ea typeface="Source Sans Pro" panose="020B0503030403020204" pitchFamily="34" charset="0"/>
                <a:cs typeface="Calibri"/>
              </a:rPr>
              <a:t>a </a:t>
            </a:r>
            <a:r>
              <a:rPr kumimoji="0" lang="en-US" b="1" i="0" u="none" strike="noStrike" kern="1200" cap="none" spc="0" normalizeH="0" baseline="0" noProof="0">
                <a:ln>
                  <a:noFill/>
                </a:ln>
                <a:effectLst/>
                <a:uLnTx/>
                <a:uFillTx/>
                <a:latin typeface="Source Sans Pro" panose="020B0503030403020204" pitchFamily="34" charset="0"/>
                <a:ea typeface="Source Sans Pro" panose="020B0503030403020204" pitchFamily="34" charset="0"/>
                <a:cs typeface="Calibri"/>
              </a:rPr>
              <a:t>dedicated stream of additional</a:t>
            </a:r>
            <a:r>
              <a:rPr kumimoji="0" lang="en-US" b="0" i="0" u="none" strike="noStrike" kern="1200" cap="none" spc="0" normalizeH="0" baseline="0" noProof="0">
                <a:ln>
                  <a:noFill/>
                </a:ln>
                <a:effectLst/>
                <a:uLnTx/>
                <a:uFillTx/>
                <a:latin typeface="Source Sans Pro" panose="020B0503030403020204" pitchFamily="34" charset="0"/>
                <a:ea typeface="Source Sans Pro" panose="020B0503030403020204" pitchFamily="34" charset="0"/>
                <a:cs typeface="Calibri"/>
              </a:rPr>
              <a:t> </a:t>
            </a:r>
            <a:r>
              <a:rPr kumimoji="0" lang="en-US" b="1" i="0" u="none" strike="noStrike" kern="1200" cap="none" spc="0" normalizeH="0" baseline="0" noProof="0">
                <a:ln>
                  <a:noFill/>
                </a:ln>
                <a:effectLst/>
                <a:uLnTx/>
                <a:uFillTx/>
                <a:latin typeface="Source Sans Pro" panose="020B0503030403020204" pitchFamily="34" charset="0"/>
                <a:ea typeface="Source Sans Pro" panose="020B0503030403020204" pitchFamily="34" charset="0"/>
                <a:cs typeface="Calibri"/>
              </a:rPr>
              <a:t>grant funding for pandemic PPR</a:t>
            </a:r>
            <a:r>
              <a:rPr kumimoji="0" lang="en-US" b="0" i="0" u="none" strike="noStrike" kern="1200" cap="none" spc="0" normalizeH="0" baseline="0" noProof="0">
                <a:ln>
                  <a:noFill/>
                </a:ln>
                <a:effectLst/>
                <a:uLnTx/>
                <a:uFillTx/>
                <a:latin typeface="Source Sans Pro" panose="020B0503030403020204" pitchFamily="34" charset="0"/>
                <a:ea typeface="Source Sans Pro" panose="020B0503030403020204" pitchFamily="34" charset="0"/>
                <a:cs typeface="Calibri"/>
              </a:rPr>
              <a:t> in Low Income Countries (LIC)  and Lower-Middle Income Countries (LMIC). </a:t>
            </a:r>
          </a:p>
          <a:p>
            <a:pPr>
              <a:defRPr/>
            </a:pPr>
            <a:endParaRPr lang="en-US">
              <a:latin typeface="Source Sans Pro" panose="020B0503030403020204" pitchFamily="34" charset="0"/>
              <a:ea typeface="Source Sans Pro" panose="020B0503030403020204" pitchFamily="34" charset="0"/>
              <a:cs typeface="Calibri"/>
            </a:endParaRPr>
          </a:p>
          <a:p>
            <a:pPr marL="342900" indent="-342900">
              <a:buFont typeface="Arial" panose="020B0604020202020204" pitchFamily="34" charset="0"/>
              <a:buChar char="•"/>
              <a:defRPr/>
            </a:pPr>
            <a:r>
              <a:rPr kumimoji="0" lang="en-US" b="1" i="0" u="none" strike="noStrike" kern="1200" cap="none" spc="0" normalizeH="0" baseline="0" noProof="0">
                <a:ln>
                  <a:noFill/>
                </a:ln>
                <a:effectLst/>
                <a:uLnTx/>
                <a:uFillTx/>
                <a:latin typeface="Source Sans Pro" panose="020B0503030403020204" pitchFamily="34" charset="0"/>
                <a:ea typeface="Source Sans Pro" panose="020B0503030403020204" pitchFamily="34" charset="0"/>
                <a:cs typeface="Calibri"/>
              </a:rPr>
              <a:t>Support</a:t>
            </a:r>
            <a:r>
              <a:rPr lang="en-US">
                <a:latin typeface="Source Sans Pro" panose="020B0503030403020204" pitchFamily="34" charset="0"/>
                <a:ea typeface="Source Sans Pro" panose="020B0503030403020204" pitchFamily="34" charset="0"/>
                <a:cs typeface="Calibri"/>
              </a:rPr>
              <a:t> </a:t>
            </a:r>
            <a:r>
              <a:rPr kumimoji="0" lang="en-US" b="1" i="0" u="none" strike="noStrike" kern="1200" cap="none" spc="0" normalizeH="0" baseline="0" noProof="0">
                <a:ln>
                  <a:noFill/>
                </a:ln>
                <a:effectLst/>
                <a:uLnTx/>
                <a:uFillTx/>
                <a:latin typeface="Source Sans Pro" panose="020B0503030403020204" pitchFamily="34" charset="0"/>
                <a:ea typeface="Source Sans Pro" panose="020B0503030403020204" pitchFamily="34" charset="0"/>
                <a:cs typeface="Calibri"/>
              </a:rPr>
              <a:t>capacity building </a:t>
            </a:r>
            <a:r>
              <a:rPr kumimoji="0" lang="en-US" b="0" i="0" u="none" strike="noStrike" kern="1200" cap="none" spc="0" normalizeH="0" baseline="0" noProof="0">
                <a:ln>
                  <a:noFill/>
                </a:ln>
                <a:effectLst/>
                <a:uLnTx/>
                <a:uFillTx/>
                <a:latin typeface="Source Sans Pro" panose="020B0503030403020204" pitchFamily="34" charset="0"/>
                <a:ea typeface="Source Sans Pro" panose="020B0503030403020204" pitchFamily="34" charset="0"/>
                <a:cs typeface="Calibri"/>
              </a:rPr>
              <a:t>and </a:t>
            </a:r>
            <a:r>
              <a:rPr kumimoji="0" lang="en-US" b="1" i="0" u="none" strike="noStrike" kern="1200" cap="none" spc="0" normalizeH="0" baseline="0" noProof="0">
                <a:ln>
                  <a:noFill/>
                </a:ln>
                <a:effectLst/>
                <a:uLnTx/>
                <a:uFillTx/>
                <a:latin typeface="Source Sans Pro" panose="020B0503030403020204" pitchFamily="34" charset="0"/>
                <a:ea typeface="Source Sans Pro" panose="020B0503030403020204" pitchFamily="34" charset="0"/>
                <a:cs typeface="Calibri"/>
              </a:rPr>
              <a:t>implementation</a:t>
            </a:r>
            <a:r>
              <a:rPr kumimoji="0" lang="en-US" b="0" i="0" u="none" strike="noStrike" kern="1200" cap="none" spc="0" normalizeH="0" baseline="0" noProof="0">
                <a:ln>
                  <a:noFill/>
                </a:ln>
                <a:effectLst/>
                <a:uLnTx/>
                <a:uFillTx/>
                <a:latin typeface="Source Sans Pro" panose="020B0503030403020204" pitchFamily="34" charset="0"/>
                <a:ea typeface="Source Sans Pro" panose="020B0503030403020204" pitchFamily="34" charset="0"/>
                <a:cs typeface="Calibri"/>
              </a:rPr>
              <a:t> of pandemic Prevention, Preparedness and Response (PPR)  </a:t>
            </a:r>
            <a:r>
              <a:rPr lang="en-US">
                <a:latin typeface="Source Sans Pro" panose="020B0503030403020204" pitchFamily="34" charset="0"/>
                <a:ea typeface="Source Sans Pro" panose="020B0503030403020204" pitchFamily="34" charset="0"/>
                <a:cs typeface="Calibri"/>
              </a:rPr>
              <a:t>in line with </a:t>
            </a:r>
            <a:r>
              <a:rPr kumimoji="0" lang="en-US" b="0" i="0" u="none" strike="noStrike" kern="1200" cap="none" spc="0" normalizeH="0" baseline="0" noProof="0">
                <a:ln>
                  <a:noFill/>
                </a:ln>
                <a:effectLst/>
                <a:uLnTx/>
                <a:uFillTx/>
                <a:latin typeface="Source Sans Pro" panose="020B0503030403020204" pitchFamily="34" charset="0"/>
                <a:ea typeface="Source Sans Pro" panose="020B0503030403020204" pitchFamily="34" charset="0"/>
                <a:cs typeface="Calibri"/>
              </a:rPr>
              <a:t>the </a:t>
            </a:r>
            <a:r>
              <a:rPr lang="en-US">
                <a:latin typeface="Source Sans Pro" panose="020B0503030403020204" pitchFamily="34" charset="0"/>
                <a:ea typeface="Source Sans Pro" panose="020B0503030403020204" pitchFamily="34" charset="0"/>
                <a:cs typeface="Calibri"/>
              </a:rPr>
              <a:t>International Health Regulations (IHR) and</a:t>
            </a:r>
            <a:r>
              <a:rPr kumimoji="0" lang="en-US" b="0" i="0" u="none" strike="noStrike" kern="1200" cap="none" spc="0" normalizeH="0" baseline="0" noProof="0">
                <a:ln>
                  <a:noFill/>
                </a:ln>
                <a:effectLst/>
                <a:uLnTx/>
                <a:uFillTx/>
                <a:latin typeface="Source Sans Pro" panose="020B0503030403020204" pitchFamily="34" charset="0"/>
                <a:ea typeface="Source Sans Pro" panose="020B0503030403020204" pitchFamily="34" charset="0"/>
                <a:cs typeface="Calibri"/>
              </a:rPr>
              <a:t> other internationally endorsed legal frameworks,</a:t>
            </a:r>
            <a:r>
              <a:rPr kumimoji="0" lang="en-US" b="1" i="0" u="none" strike="noStrike" kern="1200" cap="none" spc="0" normalizeH="0" baseline="0" noProof="0">
                <a:ln>
                  <a:noFill/>
                </a:ln>
                <a:effectLst/>
                <a:uLnTx/>
                <a:uFillTx/>
                <a:latin typeface="Source Sans Pro" panose="020B0503030403020204" pitchFamily="34" charset="0"/>
                <a:ea typeface="Source Sans Pro" panose="020B0503030403020204" pitchFamily="34" charset="0"/>
                <a:cs typeface="Calibri"/>
              </a:rPr>
              <a:t> </a:t>
            </a:r>
            <a:r>
              <a:rPr lang="en-US">
                <a:latin typeface="Source Sans Pro" panose="020B0503030403020204" pitchFamily="34" charset="0"/>
                <a:ea typeface="Source Sans Pro" panose="020B0503030403020204" pitchFamily="34" charset="0"/>
                <a:cs typeface="Calibri"/>
              </a:rPr>
              <a:t>and consistent</a:t>
            </a:r>
            <a:r>
              <a:rPr kumimoji="0" lang="en-US" i="0" u="none" strike="noStrike" kern="1200" cap="none" spc="0" normalizeH="0" baseline="0" noProof="0">
                <a:ln>
                  <a:noFill/>
                </a:ln>
                <a:effectLst/>
                <a:uLnTx/>
                <a:uFillTx/>
                <a:latin typeface="Source Sans Pro" panose="020B0503030403020204" pitchFamily="34" charset="0"/>
                <a:ea typeface="Source Sans Pro" panose="020B0503030403020204" pitchFamily="34" charset="0"/>
                <a:cs typeface="Calibri"/>
              </a:rPr>
              <a:t> with a One Health approach</a:t>
            </a:r>
            <a:r>
              <a:rPr kumimoji="0" lang="en-US" b="0" i="0" u="none" strike="noStrike" kern="1200" cap="none" spc="0" normalizeH="0" baseline="0" noProof="0">
                <a:ln>
                  <a:noFill/>
                </a:ln>
                <a:effectLst/>
                <a:uLnTx/>
                <a:uFillTx/>
                <a:latin typeface="Source Sans Pro" panose="020B0503030403020204" pitchFamily="34" charset="0"/>
                <a:ea typeface="Source Sans Pro" panose="020B0503030403020204" pitchFamily="34" charset="0"/>
                <a:cs typeface="Calibri"/>
              </a:rPr>
              <a:t>.</a:t>
            </a:r>
            <a:endParaRPr lang="en-US" b="0" i="0" u="none" strike="noStrike" kern="1200" cap="none" spc="0" normalizeH="0" baseline="0" noProof="0">
              <a:ln>
                <a:noFill/>
              </a:ln>
              <a:effectLst/>
              <a:uLnTx/>
              <a:uFillTx/>
              <a:latin typeface="Source Sans Pro" panose="020B0503030403020204" pitchFamily="34" charset="0"/>
              <a:ea typeface="Source Sans Pro" panose="020B0503030403020204" pitchFamily="34" charset="0"/>
              <a:cs typeface="Calibri"/>
            </a:endParaRPr>
          </a:p>
        </p:txBody>
      </p:sp>
      <p:sp>
        <p:nvSpPr>
          <p:cNvPr id="7" name="TextBox 6">
            <a:extLst>
              <a:ext uri="{FF2B5EF4-FFF2-40B4-BE49-F238E27FC236}">
                <a16:creationId xmlns:a16="http://schemas.microsoft.com/office/drawing/2014/main" id="{07EE0726-B1F9-DFE3-5C9F-236D2B919230}"/>
              </a:ext>
            </a:extLst>
          </p:cNvPr>
          <p:cNvSpPr txBox="1"/>
          <p:nvPr/>
        </p:nvSpPr>
        <p:spPr>
          <a:xfrm>
            <a:off x="2210308" y="2852241"/>
            <a:ext cx="8907769" cy="45130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defRPr/>
            </a:pPr>
            <a:r>
              <a:rPr lang="en-US" sz="2400" b="1">
                <a:solidFill>
                  <a:schemeClr val="tx2"/>
                </a:solidFill>
                <a:latin typeface="Source Sans Pro" panose="020B0503030403020204" pitchFamily="34" charset="0"/>
                <a:ea typeface="Source Sans Pro" panose="020B0503030403020204" pitchFamily="34" charset="0"/>
                <a:cs typeface="+mj-cs"/>
              </a:rPr>
              <a:t>How we work</a:t>
            </a:r>
            <a:endParaRPr lang="en-US">
              <a:solidFill>
                <a:schemeClr val="tx2"/>
              </a:solidFill>
              <a:latin typeface="Source Sans Pro" panose="020B0503030403020204" pitchFamily="34" charset="0"/>
              <a:ea typeface="Source Sans Pro" panose="020B0503030403020204" pitchFamily="34" charset="0"/>
            </a:endParaRPr>
          </a:p>
        </p:txBody>
      </p:sp>
      <p:grpSp>
        <p:nvGrpSpPr>
          <p:cNvPr id="8" name="Group 7">
            <a:extLst>
              <a:ext uri="{FF2B5EF4-FFF2-40B4-BE49-F238E27FC236}">
                <a16:creationId xmlns:a16="http://schemas.microsoft.com/office/drawing/2014/main" id="{0EDD637E-8DD1-3A8F-74A6-31B756F4BB6A}"/>
              </a:ext>
            </a:extLst>
          </p:cNvPr>
          <p:cNvGrpSpPr/>
          <p:nvPr/>
        </p:nvGrpSpPr>
        <p:grpSpPr>
          <a:xfrm>
            <a:off x="2372129" y="3324240"/>
            <a:ext cx="707155" cy="3467261"/>
            <a:chOff x="762785" y="3129356"/>
            <a:chExt cx="707155" cy="3467261"/>
          </a:xfrm>
        </p:grpSpPr>
        <p:pic>
          <p:nvPicPr>
            <p:cNvPr id="9" name="Picture 24" descr="Coins with solid fill">
              <a:extLst>
                <a:ext uri="{FF2B5EF4-FFF2-40B4-BE49-F238E27FC236}">
                  <a16:creationId xmlns:a16="http://schemas.microsoft.com/office/drawing/2014/main" id="{88A17F77-E421-A738-80A1-24CC944C5F44}"/>
                </a:ext>
              </a:extLst>
            </p:cNvPr>
            <p:cNvPicPr>
              <a:picLocks noChangeAspect="1" noChangeArrowheads="1"/>
            </p:cNvPicPr>
            <p:nvPr/>
          </p:nvPicPr>
          <p:blipFill>
            <a:blip r:embed="rId2">
              <a:extLst>
                <a:ext uri="{96DAC541-7B7A-43D3-8B79-37D633B846F1}">
                  <asvg:svgBlip xmlns:asvg="http://schemas.microsoft.com/office/drawing/2016/SVG/main" r:embed="rId3"/>
                </a:ext>
              </a:extLst>
            </a:blip>
            <a:srcRect/>
            <a:stretch/>
          </p:blipFill>
          <p:spPr bwMode="auto">
            <a:xfrm>
              <a:off x="827575" y="3129356"/>
              <a:ext cx="551404" cy="551404"/>
            </a:xfrm>
            <a:prstGeom prst="rect">
              <a:avLst/>
            </a:prstGeom>
            <a:solidFill>
              <a:schemeClr val="bg1"/>
            </a:solidFill>
          </p:spPr>
        </p:pic>
        <p:pic>
          <p:nvPicPr>
            <p:cNvPr id="10" name="Picture 26" descr="Linear Graph with solid fill">
              <a:extLst>
                <a:ext uri="{FF2B5EF4-FFF2-40B4-BE49-F238E27FC236}">
                  <a16:creationId xmlns:a16="http://schemas.microsoft.com/office/drawing/2014/main" id="{7487FE40-BD87-BE6B-40B8-4521B3FD1F05}"/>
                </a:ext>
              </a:extLst>
            </p:cNvPr>
            <p:cNvPicPr>
              <a:picLocks noChangeAspect="1" noChangeArrowheads="1"/>
            </p:cNvPicPr>
            <p:nvPr/>
          </p:nvPicPr>
          <p:blipFill>
            <a:blip r:embed="rId4">
              <a:extLst>
                <a:ext uri="{96DAC541-7B7A-43D3-8B79-37D633B846F1}">
                  <asvg:svgBlip xmlns:asvg="http://schemas.microsoft.com/office/drawing/2016/SVG/main" r:embed="rId5"/>
                </a:ext>
              </a:extLst>
            </a:blip>
            <a:srcRect/>
            <a:stretch/>
          </p:blipFill>
          <p:spPr bwMode="auto">
            <a:xfrm>
              <a:off x="829642" y="3952326"/>
              <a:ext cx="588101" cy="588101"/>
            </a:xfrm>
            <a:prstGeom prst="rect">
              <a:avLst/>
            </a:prstGeom>
            <a:noFill/>
          </p:spPr>
        </p:pic>
        <p:pic>
          <p:nvPicPr>
            <p:cNvPr id="11" name="Picture 32" descr="Group brainstorm with solid fill">
              <a:extLst>
                <a:ext uri="{FF2B5EF4-FFF2-40B4-BE49-F238E27FC236}">
                  <a16:creationId xmlns:a16="http://schemas.microsoft.com/office/drawing/2014/main" id="{A8D1F3CB-14AB-F9D9-B35E-7971D34A9A6C}"/>
                </a:ext>
              </a:extLst>
            </p:cNvPr>
            <p:cNvPicPr>
              <a:picLocks noChangeAspect="1" noChangeArrowheads="1"/>
            </p:cNvPicPr>
            <p:nvPr/>
          </p:nvPicPr>
          <p:blipFill>
            <a:blip r:embed="rId6">
              <a:extLst>
                <a:ext uri="{96DAC541-7B7A-43D3-8B79-37D633B846F1}">
                  <asvg:svgBlip xmlns:asvg="http://schemas.microsoft.com/office/drawing/2016/SVG/main" r:embed="rId7"/>
                </a:ext>
              </a:extLst>
            </a:blip>
            <a:srcRect/>
            <a:stretch/>
          </p:blipFill>
          <p:spPr bwMode="auto">
            <a:xfrm>
              <a:off x="762785" y="4950711"/>
              <a:ext cx="615488" cy="615488"/>
            </a:xfrm>
            <a:prstGeom prst="rect">
              <a:avLst/>
            </a:prstGeom>
            <a:noFill/>
          </p:spPr>
        </p:pic>
        <p:pic>
          <p:nvPicPr>
            <p:cNvPr id="12" name="Picture 30" descr="Megaphone1 with solid fill">
              <a:extLst>
                <a:ext uri="{FF2B5EF4-FFF2-40B4-BE49-F238E27FC236}">
                  <a16:creationId xmlns:a16="http://schemas.microsoft.com/office/drawing/2014/main" id="{69E85B95-EC34-BB53-912D-223FDDE570E6}"/>
                </a:ext>
              </a:extLst>
            </p:cNvPr>
            <p:cNvPicPr>
              <a:picLocks noChangeAspect="1" noChangeArrowheads="1"/>
            </p:cNvPicPr>
            <p:nvPr/>
          </p:nvPicPr>
          <p:blipFill>
            <a:blip r:embed="rId8">
              <a:extLst>
                <a:ext uri="{96DAC541-7B7A-43D3-8B79-37D633B846F1}">
                  <asvg:svgBlip xmlns:asvg="http://schemas.microsoft.com/office/drawing/2016/SVG/main" r:embed="rId9"/>
                </a:ext>
              </a:extLst>
            </a:blip>
            <a:srcRect/>
            <a:stretch/>
          </p:blipFill>
          <p:spPr bwMode="auto">
            <a:xfrm>
              <a:off x="777443" y="5904120"/>
              <a:ext cx="692497" cy="692497"/>
            </a:xfrm>
            <a:prstGeom prst="rect">
              <a:avLst/>
            </a:prstGeom>
            <a:noFill/>
          </p:spPr>
        </p:pic>
      </p:grpSp>
      <p:sp>
        <p:nvSpPr>
          <p:cNvPr id="13" name="TextBox 24">
            <a:extLst>
              <a:ext uri="{FF2B5EF4-FFF2-40B4-BE49-F238E27FC236}">
                <a16:creationId xmlns:a16="http://schemas.microsoft.com/office/drawing/2014/main" id="{BE317BA4-7E24-4C6D-2CAD-12DFAD4A06C9}"/>
              </a:ext>
            </a:extLst>
          </p:cNvPr>
          <p:cNvSpPr txBox="1"/>
          <p:nvPr/>
        </p:nvSpPr>
        <p:spPr>
          <a:xfrm>
            <a:off x="3145528" y="3324240"/>
            <a:ext cx="7731768" cy="584775"/>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latin typeface="Source Sans Pro" panose="020B0503030403020204" pitchFamily="34" charset="0"/>
                <a:ea typeface="Source Sans Pro" panose="020B0503030403020204" pitchFamily="34" charset="0"/>
              </a:rPr>
              <a:t>Mobilize </a:t>
            </a:r>
            <a:r>
              <a:rPr lang="en-US" sz="1600" b="1">
                <a:latin typeface="Source Sans Pro" panose="020B0503030403020204" pitchFamily="34" charset="0"/>
                <a:ea typeface="Source Sans Pro" panose="020B0503030403020204" pitchFamily="34" charset="0"/>
              </a:rPr>
              <a:t>funding </a:t>
            </a:r>
            <a:r>
              <a:rPr lang="en-US" sz="1600">
                <a:latin typeface="Source Sans Pro" panose="020B0503030403020204" pitchFamily="34" charset="0"/>
                <a:ea typeface="Source Sans Pro" panose="020B0503030403020204" pitchFamily="34" charset="0"/>
              </a:rPr>
              <a:t>from both Official Development Assistance (ODA) and non-ODA sources, including innovative finance</a:t>
            </a:r>
            <a:endParaRPr lang="en-US" sz="1600" strike="sngStrike">
              <a:latin typeface="Source Sans Pro" panose="020B0503030403020204" pitchFamily="34" charset="0"/>
              <a:ea typeface="Source Sans Pro" panose="020B0503030403020204" pitchFamily="34" charset="0"/>
            </a:endParaRPr>
          </a:p>
        </p:txBody>
      </p:sp>
      <p:sp>
        <p:nvSpPr>
          <p:cNvPr id="14" name="TextBox 26">
            <a:extLst>
              <a:ext uri="{FF2B5EF4-FFF2-40B4-BE49-F238E27FC236}">
                <a16:creationId xmlns:a16="http://schemas.microsoft.com/office/drawing/2014/main" id="{EBB9E63E-D83F-70FC-C140-B913B8E978D6}"/>
              </a:ext>
            </a:extLst>
          </p:cNvPr>
          <p:cNvSpPr txBox="1"/>
          <p:nvPr/>
        </p:nvSpPr>
        <p:spPr>
          <a:xfrm>
            <a:off x="3145528" y="4116499"/>
            <a:ext cx="7270598" cy="58477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a:latin typeface="Source Sans Pro" panose="020B0503030403020204" pitchFamily="34" charset="0"/>
                <a:ea typeface="Source Sans Pro" panose="020B0503030403020204" pitchFamily="34" charset="0"/>
              </a:rPr>
              <a:t>Crowd-in catalytic financing </a:t>
            </a:r>
            <a:r>
              <a:rPr lang="en-US" sz="1600">
                <a:latin typeface="Source Sans Pro" panose="020B0503030403020204" pitchFamily="34" charset="0"/>
                <a:ea typeface="Source Sans Pro" panose="020B0503030403020204" pitchFamily="34" charset="0"/>
              </a:rPr>
              <a:t>from </a:t>
            </a:r>
            <a:r>
              <a:rPr lang="en-US" sz="1600" b="1">
                <a:latin typeface="Source Sans Pro" panose="020B0503030403020204" pitchFamily="34" charset="0"/>
                <a:ea typeface="Source Sans Pro" panose="020B0503030403020204" pitchFamily="34" charset="0"/>
              </a:rPr>
              <a:t>international</a:t>
            </a:r>
            <a:r>
              <a:rPr lang="en-US" sz="1600">
                <a:latin typeface="Source Sans Pro" panose="020B0503030403020204" pitchFamily="34" charset="0"/>
                <a:ea typeface="Source Sans Pro" panose="020B0503030403020204" pitchFamily="34" charset="0"/>
              </a:rPr>
              <a:t> institutions as well as </a:t>
            </a:r>
            <a:r>
              <a:rPr lang="en-US" sz="1600" b="1">
                <a:latin typeface="Source Sans Pro" panose="020B0503030403020204" pitchFamily="34" charset="0"/>
                <a:ea typeface="Source Sans Pro" panose="020B0503030403020204" pitchFamily="34" charset="0"/>
              </a:rPr>
              <a:t>domestic</a:t>
            </a:r>
            <a:r>
              <a:rPr lang="en-US" sz="1600">
                <a:latin typeface="Source Sans Pro" panose="020B0503030403020204" pitchFamily="34" charset="0"/>
                <a:ea typeface="Source Sans Pro" panose="020B0503030403020204" pitchFamily="34" charset="0"/>
              </a:rPr>
              <a:t> investments</a:t>
            </a:r>
            <a:endParaRPr lang="en-US" sz="1600" b="1">
              <a:latin typeface="Source Sans Pro" panose="020B0503030403020204" pitchFamily="34" charset="0"/>
              <a:ea typeface="Source Sans Pro" panose="020B0503030403020204" pitchFamily="34" charset="0"/>
            </a:endParaRPr>
          </a:p>
        </p:txBody>
      </p:sp>
      <p:sp>
        <p:nvSpPr>
          <p:cNvPr id="15" name="TextBox 29">
            <a:extLst>
              <a:ext uri="{FF2B5EF4-FFF2-40B4-BE49-F238E27FC236}">
                <a16:creationId xmlns:a16="http://schemas.microsoft.com/office/drawing/2014/main" id="{8E776529-B33B-A14D-8649-C0CE10C13B46}"/>
              </a:ext>
            </a:extLst>
          </p:cNvPr>
          <p:cNvSpPr txBox="1"/>
          <p:nvPr/>
        </p:nvSpPr>
        <p:spPr>
          <a:xfrm>
            <a:off x="3145528" y="5124770"/>
            <a:ext cx="7541776" cy="58477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600" kern="0">
                <a:latin typeface="Source Sans Pro" panose="020B0503030403020204" pitchFamily="34" charset="0"/>
                <a:ea typeface="Source Sans Pro" panose="020B0503030403020204" pitchFamily="34" charset="0"/>
              </a:rPr>
              <a:t>Foster </a:t>
            </a:r>
            <a:r>
              <a:rPr lang="en-US" sz="1600" b="1" kern="0">
                <a:latin typeface="Source Sans Pro" panose="020B0503030403020204" pitchFamily="34" charset="0"/>
                <a:ea typeface="Source Sans Pro" panose="020B0503030403020204" pitchFamily="34" charset="0"/>
              </a:rPr>
              <a:t>coordination</a:t>
            </a:r>
            <a:r>
              <a:rPr kumimoji="0" lang="en-US" sz="1600" i="0" u="none" strike="noStrike" kern="0" cap="none" spc="0" normalizeH="0" baseline="0" noProof="0">
                <a:ln>
                  <a:noFill/>
                </a:ln>
                <a:effectLst/>
                <a:uLnTx/>
                <a:uFillTx/>
                <a:latin typeface="Source Sans Pro" panose="020B0503030403020204" pitchFamily="34" charset="0"/>
                <a:ea typeface="Source Sans Pro" panose="020B0503030403020204" pitchFamily="34" charset="0"/>
              </a:rPr>
              <a:t> </a:t>
            </a:r>
            <a:r>
              <a:rPr lang="en-US" sz="1600" kern="0">
                <a:latin typeface="Source Sans Pro" panose="020B0503030403020204" pitchFamily="34" charset="0"/>
                <a:ea typeface="Source Sans Pro" panose="020B0503030403020204" pitchFamily="34" charset="0"/>
              </a:rPr>
              <a:t>amongst</a:t>
            </a:r>
            <a:r>
              <a:rPr kumimoji="0" lang="en-US" sz="1600" i="0" u="none" strike="noStrike" kern="0" cap="none" spc="0" normalizeH="0" baseline="0" noProof="0">
                <a:ln>
                  <a:noFill/>
                </a:ln>
                <a:effectLst/>
                <a:uLnTx/>
                <a:uFillTx/>
                <a:latin typeface="Source Sans Pro" panose="020B0503030403020204" pitchFamily="34" charset="0"/>
                <a:ea typeface="Source Sans Pro" panose="020B0503030403020204" pitchFamily="34" charset="0"/>
              </a:rPr>
              <a:t> PPR </a:t>
            </a:r>
            <a:r>
              <a:rPr lang="en-US" sz="1600" kern="0">
                <a:latin typeface="Source Sans Pro" panose="020B0503030403020204" pitchFamily="34" charset="0"/>
                <a:ea typeface="Source Sans Pro" panose="020B0503030403020204" pitchFamily="34" charset="0"/>
              </a:rPr>
              <a:t>investors</a:t>
            </a:r>
            <a:r>
              <a:rPr kumimoji="0" lang="en-US" sz="1600" i="0" u="none" strike="noStrike" kern="0" cap="none" spc="0" normalizeH="0" baseline="0" noProof="0">
                <a:ln>
                  <a:noFill/>
                </a:ln>
                <a:effectLst/>
                <a:uLnTx/>
                <a:uFillTx/>
                <a:latin typeface="Source Sans Pro" panose="020B0503030403020204" pitchFamily="34" charset="0"/>
                <a:ea typeface="Source Sans Pro" panose="020B0503030403020204" pitchFamily="34" charset="0"/>
              </a:rPr>
              <a:t> and </a:t>
            </a:r>
            <a:r>
              <a:rPr lang="en-US" sz="1600" kern="0">
                <a:latin typeface="Source Sans Pro" panose="020B0503030403020204" pitchFamily="34" charset="0"/>
                <a:ea typeface="Source Sans Pro" panose="020B0503030403020204" pitchFamily="34" charset="0"/>
              </a:rPr>
              <a:t>allocate </a:t>
            </a:r>
            <a:r>
              <a:rPr lang="en-US" sz="1600" b="1" kern="0">
                <a:latin typeface="Source Sans Pro" panose="020B0503030403020204" pitchFamily="34" charset="0"/>
                <a:ea typeface="Source Sans Pro" panose="020B0503030403020204" pitchFamily="34" charset="0"/>
              </a:rPr>
              <a:t>funding</a:t>
            </a:r>
            <a:r>
              <a:rPr kumimoji="0" lang="en-US" sz="1600" b="1" i="0" u="none" strike="noStrike" kern="0" cap="none" spc="0" normalizeH="0" baseline="0" noProof="0">
                <a:ln>
                  <a:noFill/>
                </a:ln>
                <a:effectLst/>
                <a:uLnTx/>
                <a:uFillTx/>
                <a:latin typeface="Source Sans Pro" panose="020B0503030403020204" pitchFamily="34" charset="0"/>
                <a:ea typeface="Source Sans Pro" panose="020B0503030403020204" pitchFamily="34" charset="0"/>
              </a:rPr>
              <a:t> </a:t>
            </a:r>
            <a:r>
              <a:rPr lang="en-US" sz="1600" b="1" kern="0">
                <a:latin typeface="Source Sans Pro" panose="020B0503030403020204" pitchFamily="34" charset="0"/>
                <a:ea typeface="Source Sans Pro" panose="020B0503030403020204" pitchFamily="34" charset="0"/>
              </a:rPr>
              <a:t>in response to country</a:t>
            </a:r>
            <a:r>
              <a:rPr kumimoji="0" lang="en-US" sz="1600" b="1" i="0" u="none" strike="noStrike" kern="0" cap="none" spc="0" normalizeH="0" baseline="0" noProof="0">
                <a:ln>
                  <a:noFill/>
                </a:ln>
                <a:effectLst/>
                <a:uLnTx/>
                <a:uFillTx/>
                <a:latin typeface="Source Sans Pro" panose="020B0503030403020204" pitchFamily="34" charset="0"/>
                <a:ea typeface="Source Sans Pro" panose="020B0503030403020204" pitchFamily="34" charset="0"/>
              </a:rPr>
              <a:t>/region </a:t>
            </a:r>
            <a:r>
              <a:rPr lang="en-US" sz="1600" b="1" kern="0">
                <a:latin typeface="Source Sans Pro" panose="020B0503030403020204" pitchFamily="34" charset="0"/>
                <a:ea typeface="Source Sans Pro" panose="020B0503030403020204" pitchFamily="34" charset="0"/>
              </a:rPr>
              <a:t>requests</a:t>
            </a:r>
            <a:r>
              <a:rPr kumimoji="0" lang="en-US" sz="1600" i="0" u="none" strike="noStrike" kern="0" cap="none" spc="0" normalizeH="0" baseline="0" noProof="0">
                <a:ln>
                  <a:noFill/>
                </a:ln>
                <a:effectLst/>
                <a:uLnTx/>
                <a:uFillTx/>
                <a:latin typeface="Source Sans Pro" panose="020B0503030403020204" pitchFamily="34" charset="0"/>
                <a:ea typeface="Source Sans Pro" panose="020B0503030403020204" pitchFamily="34" charset="0"/>
              </a:rPr>
              <a:t>.</a:t>
            </a:r>
          </a:p>
        </p:txBody>
      </p:sp>
      <p:sp>
        <p:nvSpPr>
          <p:cNvPr id="16" name="TextBox 32">
            <a:extLst>
              <a:ext uri="{FF2B5EF4-FFF2-40B4-BE49-F238E27FC236}">
                <a16:creationId xmlns:a16="http://schemas.microsoft.com/office/drawing/2014/main" id="{0B5A1597-D327-7DF0-07E8-45A846EB9131}"/>
              </a:ext>
            </a:extLst>
          </p:cNvPr>
          <p:cNvSpPr txBox="1"/>
          <p:nvPr/>
        </p:nvSpPr>
        <p:spPr>
          <a:xfrm>
            <a:off x="3145528" y="6248618"/>
            <a:ext cx="7428014" cy="33855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600" kern="0">
                <a:latin typeface="Source Sans Pro" panose="020B0503030403020204" pitchFamily="34" charset="0"/>
                <a:ea typeface="Source Sans Pro" panose="020B0503030403020204" pitchFamily="34" charset="0"/>
              </a:rPr>
              <a:t>Strengthen</a:t>
            </a:r>
            <a:r>
              <a:rPr kumimoji="0" lang="en-US" sz="1600" b="0" i="0" u="none" strike="noStrike" kern="0" cap="none" spc="0" normalizeH="0" baseline="0" noProof="0">
                <a:ln>
                  <a:noFill/>
                </a:ln>
                <a:effectLst/>
                <a:uLnTx/>
                <a:uFillTx/>
                <a:latin typeface="Source Sans Pro" panose="020B0503030403020204" pitchFamily="34" charset="0"/>
                <a:ea typeface="Source Sans Pro" panose="020B0503030403020204" pitchFamily="34" charset="0"/>
              </a:rPr>
              <a:t> </a:t>
            </a:r>
            <a:r>
              <a:rPr lang="en-US" sz="1600" kern="0">
                <a:latin typeface="Source Sans Pro" panose="020B0503030403020204" pitchFamily="34" charset="0"/>
                <a:ea typeface="Source Sans Pro" panose="020B0503030403020204" pitchFamily="34" charset="0"/>
              </a:rPr>
              <a:t>global </a:t>
            </a:r>
            <a:r>
              <a:rPr lang="en-US" sz="1600" b="1" kern="0">
                <a:latin typeface="Source Sans Pro" panose="020B0503030403020204" pitchFamily="34" charset="0"/>
                <a:ea typeface="Source Sans Pro" panose="020B0503030403020204" pitchFamily="34" charset="0"/>
              </a:rPr>
              <a:t>advocacy for continued PPR investment</a:t>
            </a:r>
            <a:endParaRPr kumimoji="0" lang="en-US" sz="1600" b="1" i="0" u="none" strike="noStrike" kern="0" cap="none" spc="0" normalizeH="0" baseline="0" noProof="0">
              <a:ln>
                <a:noFill/>
              </a:ln>
              <a:effectLst/>
              <a:uLnTx/>
              <a:uFillTx/>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192613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2E4B5-3F1A-09BF-7614-BC2361790A21}"/>
            </a:ext>
          </a:extLst>
        </p:cNvPr>
        <p:cNvGrpSpPr/>
        <p:nvPr/>
      </p:nvGrpSpPr>
      <p:grpSpPr>
        <a:xfrm>
          <a:off x="0" y="0"/>
          <a:ext cx="0" cy="0"/>
          <a:chOff x="0" y="0"/>
          <a:chExt cx="0" cy="0"/>
        </a:xfrm>
      </p:grpSpPr>
      <p:sp>
        <p:nvSpPr>
          <p:cNvPr id="4" name="Text Placeholder 1">
            <a:extLst>
              <a:ext uri="{FF2B5EF4-FFF2-40B4-BE49-F238E27FC236}">
                <a16:creationId xmlns:a16="http://schemas.microsoft.com/office/drawing/2014/main" id="{0F30FBA4-4E57-5D16-05B2-C8F07EE9B8D8}"/>
              </a:ext>
            </a:extLst>
          </p:cNvPr>
          <p:cNvSpPr txBox="1">
            <a:spLocks noGrp="1"/>
          </p:cNvSpPr>
          <p:nvPr>
            <p:ph type="title"/>
          </p:nvPr>
        </p:nvSpPr>
        <p:spPr>
          <a:xfrm>
            <a:off x="1829876" y="173597"/>
            <a:ext cx="10186978" cy="82708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a:latin typeface="Source Sans Pro Bold" panose="020B0703030403020204" pitchFamily="34" charset="0"/>
                <a:ea typeface="Source Sans Pro Bold" panose="020B0703030403020204" pitchFamily="34" charset="0"/>
                <a:cs typeface="Arial"/>
              </a:rPr>
              <a:t>In the first two years, the Pandemic Fund has allocated</a:t>
            </a:r>
            <a:endParaRPr kumimoji="0" lang="en-US" sz="3200" i="0" u="none" strike="noStrike" kern="1200" cap="none" spc="0" normalizeH="0" baseline="0" noProof="0">
              <a:ln>
                <a:noFill/>
              </a:ln>
              <a:effectLst/>
              <a:uLnTx/>
              <a:uFillTx/>
              <a:latin typeface="Source Sans Pro Bold" panose="020B0703030403020204" pitchFamily="34" charset="0"/>
              <a:ea typeface="Source Sans Pro Bold" panose="020B0703030403020204" pitchFamily="34" charset="0"/>
            </a:endParaRPr>
          </a:p>
        </p:txBody>
      </p:sp>
      <p:grpSp>
        <p:nvGrpSpPr>
          <p:cNvPr id="6" name="Group 5">
            <a:extLst>
              <a:ext uri="{FF2B5EF4-FFF2-40B4-BE49-F238E27FC236}">
                <a16:creationId xmlns:a16="http://schemas.microsoft.com/office/drawing/2014/main" id="{7F7F8D4C-080D-5DDE-B3D1-E824A73D2AF0}"/>
              </a:ext>
            </a:extLst>
          </p:cNvPr>
          <p:cNvGrpSpPr/>
          <p:nvPr/>
        </p:nvGrpSpPr>
        <p:grpSpPr>
          <a:xfrm>
            <a:off x="1537651" y="980767"/>
            <a:ext cx="10550718" cy="1021769"/>
            <a:chOff x="458843" y="1008199"/>
            <a:chExt cx="11431780" cy="841865"/>
          </a:xfrm>
        </p:grpSpPr>
        <p:sp>
          <p:nvSpPr>
            <p:cNvPr id="7" name="Rectangle: Rounded Corners 6">
              <a:extLst>
                <a:ext uri="{FF2B5EF4-FFF2-40B4-BE49-F238E27FC236}">
                  <a16:creationId xmlns:a16="http://schemas.microsoft.com/office/drawing/2014/main" id="{1E93A0E8-EFBB-0587-5507-82F6E98A3027}"/>
                </a:ext>
              </a:extLst>
            </p:cNvPr>
            <p:cNvSpPr/>
            <p:nvPr/>
          </p:nvSpPr>
          <p:spPr>
            <a:xfrm>
              <a:off x="3413736" y="1013440"/>
              <a:ext cx="1571215" cy="834464"/>
            </a:xfrm>
            <a:prstGeom prst="roundRect">
              <a:avLst/>
            </a:prstGeom>
            <a:solidFill>
              <a:srgbClr val="002060"/>
            </a:solidFill>
            <a:ln>
              <a:solidFill>
                <a:srgbClr val="051291"/>
              </a:solid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Aptos" panose="020B0004020202020204" pitchFamily="34" charset="0"/>
                  <a:cs typeface="Arial"/>
                </a:rPr>
                <a:t>$885M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ptos" panose="020B0004020202020204" pitchFamily="34" charset="0"/>
                  <a:cs typeface="Arial"/>
                </a:rPr>
                <a:t>Funds Allocated</a:t>
              </a:r>
            </a:p>
          </p:txBody>
        </p:sp>
        <p:sp>
          <p:nvSpPr>
            <p:cNvPr id="8" name="Rectangle: Rounded Corners 7">
              <a:extLst>
                <a:ext uri="{FF2B5EF4-FFF2-40B4-BE49-F238E27FC236}">
                  <a16:creationId xmlns:a16="http://schemas.microsoft.com/office/drawing/2014/main" id="{8E1250C0-F089-5917-6E68-89B99E9CF1D3}"/>
                </a:ext>
              </a:extLst>
            </p:cNvPr>
            <p:cNvSpPr/>
            <p:nvPr/>
          </p:nvSpPr>
          <p:spPr>
            <a:xfrm>
              <a:off x="458843" y="1024610"/>
              <a:ext cx="1212007" cy="806886"/>
            </a:xfrm>
            <a:prstGeom prst="roundRect">
              <a:avLst/>
            </a:prstGeom>
            <a:solidFill>
              <a:srgbClr val="008DB9"/>
            </a:solidFill>
            <a:ln>
              <a:solidFill>
                <a:srgbClr val="051291"/>
              </a:solid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Aptos" panose="020B0004020202020204" pitchFamily="34" charset="0"/>
                  <a:cs typeface="Arial"/>
                </a:rPr>
                <a:t>47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ptos" panose="020B0004020202020204" pitchFamily="34" charset="0"/>
                  <a:cs typeface="Arial"/>
                </a:rPr>
                <a:t>Grants</a:t>
              </a:r>
            </a:p>
          </p:txBody>
        </p:sp>
        <p:sp>
          <p:nvSpPr>
            <p:cNvPr id="9" name="Rectangle: Rounded Corners 8">
              <a:extLst>
                <a:ext uri="{FF2B5EF4-FFF2-40B4-BE49-F238E27FC236}">
                  <a16:creationId xmlns:a16="http://schemas.microsoft.com/office/drawing/2014/main" id="{AC94134B-FFEF-36FE-19BE-94EBF3077014}"/>
                </a:ext>
              </a:extLst>
            </p:cNvPr>
            <p:cNvSpPr/>
            <p:nvPr/>
          </p:nvSpPr>
          <p:spPr>
            <a:xfrm>
              <a:off x="1948433" y="1013439"/>
              <a:ext cx="1212007" cy="834463"/>
            </a:xfrm>
            <a:prstGeom prst="roundRect">
              <a:avLst/>
            </a:prstGeom>
            <a:solidFill>
              <a:srgbClr val="002060"/>
            </a:solidFill>
            <a:ln>
              <a:solidFill>
                <a:srgbClr val="051291"/>
              </a:solid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Aptos" panose="020B0004020202020204" pitchFamily="34" charset="0"/>
                  <a:cs typeface="Arial"/>
                </a:rPr>
                <a:t>75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ptos" panose="020B0004020202020204" pitchFamily="34" charset="0"/>
                  <a:cs typeface="Arial"/>
                </a:rPr>
                <a:t>Countries</a:t>
              </a:r>
            </a:p>
          </p:txBody>
        </p:sp>
        <p:sp>
          <p:nvSpPr>
            <p:cNvPr id="10" name="Rectangle: Rounded Corners 9">
              <a:extLst>
                <a:ext uri="{FF2B5EF4-FFF2-40B4-BE49-F238E27FC236}">
                  <a16:creationId xmlns:a16="http://schemas.microsoft.com/office/drawing/2014/main" id="{4330D854-4F35-114A-C406-41261487F8F1}"/>
                </a:ext>
              </a:extLst>
            </p:cNvPr>
            <p:cNvSpPr/>
            <p:nvPr/>
          </p:nvSpPr>
          <p:spPr>
            <a:xfrm>
              <a:off x="5256737" y="1024610"/>
              <a:ext cx="1571215" cy="823294"/>
            </a:xfrm>
            <a:prstGeom prst="roundRect">
              <a:avLst/>
            </a:prstGeom>
            <a:solidFill>
              <a:srgbClr val="002060"/>
            </a:solidFill>
            <a:ln>
              <a:solidFill>
                <a:srgbClr val="051291"/>
              </a:solid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Aptos" panose="020B0004020202020204" pitchFamily="34" charset="0"/>
                  <a:cs typeface="Arial"/>
                </a:rPr>
                <a:t>$3.68B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ptos" panose="020B0004020202020204" pitchFamily="34" charset="0"/>
                  <a:cs typeface="Arial"/>
                </a:rPr>
                <a:t>Co-Financing</a:t>
              </a:r>
            </a:p>
          </p:txBody>
        </p:sp>
        <p:sp>
          <p:nvSpPr>
            <p:cNvPr id="11" name="Rectangle: Rounded Corners 10">
              <a:extLst>
                <a:ext uri="{FF2B5EF4-FFF2-40B4-BE49-F238E27FC236}">
                  <a16:creationId xmlns:a16="http://schemas.microsoft.com/office/drawing/2014/main" id="{D7C9A062-542D-45E2-4E3D-D2420AC79A45}"/>
                </a:ext>
              </a:extLst>
            </p:cNvPr>
            <p:cNvSpPr/>
            <p:nvPr/>
          </p:nvSpPr>
          <p:spPr>
            <a:xfrm>
              <a:off x="7005428" y="1024609"/>
              <a:ext cx="1432359" cy="823295"/>
            </a:xfrm>
            <a:prstGeom prst="roundRect">
              <a:avLst/>
            </a:prstGeom>
            <a:solidFill>
              <a:srgbClr val="002060"/>
            </a:solidFill>
            <a:ln>
              <a:solidFill>
                <a:srgbClr val="051291"/>
              </a:solid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Aptos" panose="020B0004020202020204" pitchFamily="34" charset="0"/>
                  <a:cs typeface="Arial"/>
                </a:rPr>
                <a:t>$2.4B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ptos" panose="020B0004020202020204" pitchFamily="34" charset="0"/>
                  <a:cs typeface="Arial"/>
                </a:rPr>
                <a:t>Co-Investment</a:t>
              </a:r>
            </a:p>
          </p:txBody>
        </p:sp>
        <p:sp>
          <p:nvSpPr>
            <p:cNvPr id="12" name="Rectangle: Rounded Corners 11">
              <a:extLst>
                <a:ext uri="{FF2B5EF4-FFF2-40B4-BE49-F238E27FC236}">
                  <a16:creationId xmlns:a16="http://schemas.microsoft.com/office/drawing/2014/main" id="{D2951148-B66D-1596-485C-6F241A5F622E}"/>
                </a:ext>
              </a:extLst>
            </p:cNvPr>
            <p:cNvSpPr/>
            <p:nvPr/>
          </p:nvSpPr>
          <p:spPr>
            <a:xfrm>
              <a:off x="10458264" y="1008199"/>
              <a:ext cx="1432359" cy="823296"/>
            </a:xfrm>
            <a:prstGeom prst="roundRect">
              <a:avLst/>
            </a:prstGeom>
            <a:noFill/>
            <a:ln>
              <a:solidFill>
                <a:srgbClr val="002060"/>
              </a:solid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2060"/>
                  </a:solidFill>
                  <a:latin typeface="Aptos"/>
                  <a:cs typeface="Arial"/>
                </a:rPr>
                <a:t>7x</a:t>
              </a:r>
              <a:endParaRPr kumimoji="0" lang="en-US" sz="2800" b="1" i="0" u="none" strike="noStrike" kern="1200" cap="none" spc="0" normalizeH="0" baseline="0" noProof="0">
                <a:ln>
                  <a:noFill/>
                </a:ln>
                <a:solidFill>
                  <a:srgbClr val="002060"/>
                </a:solidFill>
                <a:effectLst/>
                <a:uLnTx/>
                <a:uFillTx/>
                <a:latin typeface="Aptos" panose="020B0004020202020204" pitchFamily="34" charset="0"/>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Aptos" panose="020B0004020202020204" pitchFamily="34" charset="0"/>
                  <a:cs typeface="Arial"/>
                </a:rPr>
                <a:t>Leverage ratio</a:t>
              </a:r>
            </a:p>
          </p:txBody>
        </p:sp>
        <p:sp>
          <p:nvSpPr>
            <p:cNvPr id="13" name="Rectangle: Rounded Corners 12">
              <a:extLst>
                <a:ext uri="{FF2B5EF4-FFF2-40B4-BE49-F238E27FC236}">
                  <a16:creationId xmlns:a16="http://schemas.microsoft.com/office/drawing/2014/main" id="{B1D8FA8A-5ED8-6493-B914-C3F2159D2F98}"/>
                </a:ext>
              </a:extLst>
            </p:cNvPr>
            <p:cNvSpPr/>
            <p:nvPr/>
          </p:nvSpPr>
          <p:spPr>
            <a:xfrm>
              <a:off x="8709573" y="1026767"/>
              <a:ext cx="1432359" cy="823297"/>
            </a:xfrm>
            <a:prstGeom prst="roundRect">
              <a:avLst/>
            </a:prstGeom>
            <a:noFill/>
            <a:ln>
              <a:solidFill>
                <a:srgbClr val="002060"/>
              </a:solid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2060"/>
                  </a:solidFill>
                  <a:latin typeface="Aptos" panose="020B0004020202020204" pitchFamily="34" charset="0"/>
                  <a:cs typeface="Arial"/>
                </a:rPr>
                <a:t>6.96B</a:t>
              </a:r>
              <a:endParaRPr kumimoji="0" lang="en-US" sz="2800" b="1" i="0" u="none" strike="noStrike" kern="1200" cap="none" spc="0" normalizeH="0" baseline="0" noProof="0">
                <a:ln>
                  <a:noFill/>
                </a:ln>
                <a:solidFill>
                  <a:srgbClr val="002060"/>
                </a:solidFill>
                <a:effectLst/>
                <a:uLnTx/>
                <a:uFillTx/>
                <a:latin typeface="Aptos" panose="020B0004020202020204" pitchFamily="34" charset="0"/>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rgbClr val="002060"/>
                  </a:solidFill>
                  <a:latin typeface="Aptos" panose="020B0004020202020204" pitchFamily="34" charset="0"/>
                  <a:cs typeface="Arial"/>
                </a:rPr>
                <a:t>Total amount mobilized</a:t>
              </a:r>
              <a:endParaRPr kumimoji="0" lang="en-US" sz="1200" b="1" i="0" u="none" strike="noStrike" kern="1200" cap="none" spc="0" normalizeH="0" baseline="0" noProof="0">
                <a:ln>
                  <a:noFill/>
                </a:ln>
                <a:solidFill>
                  <a:srgbClr val="002060"/>
                </a:solidFill>
                <a:effectLst/>
                <a:uLnTx/>
                <a:uFillTx/>
                <a:latin typeface="Aptos" panose="020B0004020202020204" pitchFamily="34" charset="0"/>
                <a:cs typeface="Arial"/>
              </a:endParaRPr>
            </a:p>
          </p:txBody>
        </p:sp>
      </p:grpSp>
      <p:grpSp>
        <p:nvGrpSpPr>
          <p:cNvPr id="14" name="Group 13">
            <a:extLst>
              <a:ext uri="{FF2B5EF4-FFF2-40B4-BE49-F238E27FC236}">
                <a16:creationId xmlns:a16="http://schemas.microsoft.com/office/drawing/2014/main" id="{3C94D5EB-9BCD-37FA-0D9B-EA1451316307}"/>
              </a:ext>
            </a:extLst>
          </p:cNvPr>
          <p:cNvGrpSpPr/>
          <p:nvPr/>
        </p:nvGrpSpPr>
        <p:grpSpPr>
          <a:xfrm>
            <a:off x="10104120" y="2563323"/>
            <a:ext cx="1987037" cy="2996229"/>
            <a:chOff x="9884450" y="2563323"/>
            <a:chExt cx="2206707" cy="2966227"/>
          </a:xfrm>
        </p:grpSpPr>
        <p:sp>
          <p:nvSpPr>
            <p:cNvPr id="15" name="Rectangle 14">
              <a:extLst>
                <a:ext uri="{FF2B5EF4-FFF2-40B4-BE49-F238E27FC236}">
                  <a16:creationId xmlns:a16="http://schemas.microsoft.com/office/drawing/2014/main" id="{4D88AB09-742D-0A40-5BDC-180B473B47E3}"/>
                </a:ext>
              </a:extLst>
            </p:cNvPr>
            <p:cNvSpPr/>
            <p:nvPr/>
          </p:nvSpPr>
          <p:spPr>
            <a:xfrm>
              <a:off x="9896597" y="2563323"/>
              <a:ext cx="2194560" cy="457200"/>
            </a:xfrm>
            <a:prstGeom prst="rect">
              <a:avLst/>
            </a:prstGeom>
            <a:solidFill>
              <a:srgbClr val="3EBA26"/>
            </a:solidFill>
            <a:ln>
              <a:solidFill>
                <a:srgbClr val="3EBA2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ptos" panose="020B0004020202020204" pitchFamily="34" charset="0"/>
                </a:rPr>
                <a:t>Tags</a:t>
              </a:r>
            </a:p>
          </p:txBody>
        </p:sp>
        <p:sp>
          <p:nvSpPr>
            <p:cNvPr id="16" name="Rectangle 15">
              <a:extLst>
                <a:ext uri="{FF2B5EF4-FFF2-40B4-BE49-F238E27FC236}">
                  <a16:creationId xmlns:a16="http://schemas.microsoft.com/office/drawing/2014/main" id="{F256DC93-67DC-BBE7-96D7-EB86B26EDE80}"/>
                </a:ext>
              </a:extLst>
            </p:cNvPr>
            <p:cNvSpPr/>
            <p:nvPr/>
          </p:nvSpPr>
          <p:spPr>
            <a:xfrm>
              <a:off x="9884450" y="3118258"/>
              <a:ext cx="2194560" cy="2411292"/>
            </a:xfrm>
            <a:prstGeom prst="rect">
              <a:avLst/>
            </a:prstGeom>
            <a:solidFill>
              <a:schemeClr val="bg1">
                <a:lumMod val="85000"/>
              </a:schemeClr>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Aptos"/>
                  <a:cs typeface="Calibri"/>
                </a:rPr>
                <a:t>85%</a:t>
              </a:r>
            </a:p>
            <a:p>
              <a:pPr algn="ctr" defTabSz="914400">
                <a:defRPr/>
              </a:pPr>
              <a:r>
                <a:rPr lang="en-US" sz="1600">
                  <a:solidFill>
                    <a:srgbClr val="000000"/>
                  </a:solidFill>
                  <a:latin typeface="Aptos"/>
                  <a:cs typeface="Calibri"/>
                </a:rPr>
                <a:t>Projects </a:t>
              </a:r>
              <a:r>
                <a:rPr kumimoji="0" lang="en-US" sz="1600" b="0" i="0" u="none" strike="noStrike" kern="1200" cap="none" spc="0" normalizeH="0" baseline="0" noProof="0">
                  <a:ln>
                    <a:noFill/>
                  </a:ln>
                  <a:solidFill>
                    <a:srgbClr val="000000"/>
                  </a:solidFill>
                  <a:effectLst/>
                  <a:uLnTx/>
                  <a:uFillTx/>
                  <a:latin typeface="Aptos"/>
                  <a:cs typeface="Calibri"/>
                </a:rPr>
                <a:t>include One Health</a:t>
              </a:r>
              <a:endParaRPr kumimoji="0" lang="en-US" sz="600" b="0" i="0" u="none" strike="noStrike" kern="1200" cap="none" spc="0" normalizeH="0" baseline="0" noProof="0">
                <a:ln>
                  <a:noFill/>
                </a:ln>
                <a:solidFill>
                  <a:srgbClr val="000000"/>
                </a:solidFill>
                <a:effectLst/>
                <a:uLnTx/>
                <a:uFillTx/>
                <a:latin typeface="Aptos"/>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Aptos"/>
                  <a:cs typeface="Calibri"/>
                </a:rPr>
                <a:t>9</a:t>
              </a:r>
              <a:r>
                <a:rPr lang="en-US" sz="3200" b="1">
                  <a:solidFill>
                    <a:srgbClr val="000000"/>
                  </a:solidFill>
                  <a:latin typeface="Aptos"/>
                  <a:cs typeface="Calibri"/>
                </a:rPr>
                <a:t>1</a:t>
              </a:r>
              <a:r>
                <a:rPr kumimoji="0" lang="en-US" sz="3200" b="1" i="0" u="none" strike="noStrike" kern="1200" cap="none" spc="0" normalizeH="0" baseline="0" noProof="0">
                  <a:ln>
                    <a:noFill/>
                  </a:ln>
                  <a:solidFill>
                    <a:srgbClr val="000000"/>
                  </a:solidFill>
                  <a:effectLst/>
                  <a:uLnTx/>
                  <a:uFillTx/>
                  <a:latin typeface="Aptos"/>
                  <a:cs typeface="Calibri"/>
                </a:rPr>
                <a:t>%</a:t>
              </a:r>
              <a:r>
                <a:rPr kumimoji="0" lang="en-US" sz="3200" b="0" i="0" u="none" strike="noStrike" kern="1200" cap="none" spc="0" normalizeH="0" baseline="0" noProof="0">
                  <a:ln>
                    <a:noFill/>
                  </a:ln>
                  <a:solidFill>
                    <a:srgbClr val="000000"/>
                  </a:solidFill>
                  <a:effectLst/>
                  <a:uLnTx/>
                  <a:uFillTx/>
                  <a:latin typeface="Aptos"/>
                  <a:cs typeface="Calibri"/>
                </a:rPr>
                <a:t> </a:t>
              </a:r>
              <a:endParaRPr lang="en-US" sz="3200" b="0" i="0" u="none" strike="noStrike" kern="1200" cap="none" spc="0" normalizeH="0" baseline="0" noProof="0">
                <a:ln>
                  <a:noFill/>
                </a:ln>
                <a:solidFill>
                  <a:srgbClr val="000000"/>
                </a:solidFill>
                <a:effectLst/>
                <a:uLnTx/>
                <a:uFillTx/>
                <a:latin typeface="Aptos"/>
                <a:cs typeface="Calibri"/>
              </a:endParaRPr>
            </a:p>
            <a:p>
              <a:pPr algn="ctr" defTabSz="914400">
                <a:defRPr/>
              </a:pPr>
              <a:r>
                <a:rPr lang="en-US" sz="1600">
                  <a:solidFill>
                    <a:srgbClr val="000000"/>
                  </a:solidFill>
                  <a:latin typeface="Aptos"/>
                  <a:cs typeface="Calibri"/>
                </a:rPr>
                <a:t>Projects </a:t>
              </a:r>
              <a:r>
                <a:rPr kumimoji="0" lang="en-US" sz="1600" b="0" i="0" u="none" strike="noStrike" kern="1200" cap="none" spc="0" normalizeH="0" baseline="0" noProof="0">
                  <a:ln>
                    <a:noFill/>
                  </a:ln>
                  <a:solidFill>
                    <a:srgbClr val="000000"/>
                  </a:solidFill>
                  <a:effectLst/>
                  <a:uLnTx/>
                  <a:uFillTx/>
                  <a:latin typeface="Aptos"/>
                  <a:cs typeface="Calibri"/>
                </a:rPr>
                <a:t>include </a:t>
              </a:r>
              <a:r>
                <a:rPr lang="en-US" sz="1600">
                  <a:solidFill>
                    <a:srgbClr val="000000"/>
                  </a:solidFill>
                  <a:latin typeface="Aptos"/>
                  <a:cs typeface="Calibri"/>
                </a:rPr>
                <a:t>Community Engagement</a:t>
              </a:r>
              <a:endParaRPr lang="en-US" sz="600" b="0" i="0" u="none" strike="noStrike" kern="1200" cap="none" spc="0" normalizeH="0" baseline="0" noProof="0">
                <a:ln>
                  <a:noFill/>
                </a:ln>
                <a:solidFill>
                  <a:srgbClr val="000000"/>
                </a:solidFill>
                <a:effectLst/>
                <a:uLnTx/>
                <a:uFillTx/>
                <a:latin typeface="Aptos" panose="020B0004020202020204" pitchFamily="34" charset="0"/>
                <a:cs typeface="Calibri"/>
              </a:endParaRPr>
            </a:p>
          </p:txBody>
        </p:sp>
      </p:grpSp>
      <p:grpSp>
        <p:nvGrpSpPr>
          <p:cNvPr id="17" name="Group 16">
            <a:extLst>
              <a:ext uri="{FF2B5EF4-FFF2-40B4-BE49-F238E27FC236}">
                <a16:creationId xmlns:a16="http://schemas.microsoft.com/office/drawing/2014/main" id="{2F7255C6-0D03-4877-64B9-B2A6D8FE31CE}"/>
              </a:ext>
            </a:extLst>
          </p:cNvPr>
          <p:cNvGrpSpPr/>
          <p:nvPr/>
        </p:nvGrpSpPr>
        <p:grpSpPr>
          <a:xfrm>
            <a:off x="8015344" y="2563323"/>
            <a:ext cx="1976099" cy="2996230"/>
            <a:chOff x="7400252" y="2563323"/>
            <a:chExt cx="2210670" cy="2966228"/>
          </a:xfrm>
        </p:grpSpPr>
        <p:sp>
          <p:nvSpPr>
            <p:cNvPr id="18" name="Rectangle 17">
              <a:extLst>
                <a:ext uri="{FF2B5EF4-FFF2-40B4-BE49-F238E27FC236}">
                  <a16:creationId xmlns:a16="http://schemas.microsoft.com/office/drawing/2014/main" id="{99FD7C35-9B7D-FDE8-05C8-AC2556080FF8}"/>
                </a:ext>
              </a:extLst>
            </p:cNvPr>
            <p:cNvSpPr/>
            <p:nvPr/>
          </p:nvSpPr>
          <p:spPr>
            <a:xfrm>
              <a:off x="7416362" y="2563323"/>
              <a:ext cx="2194560" cy="457200"/>
            </a:xfrm>
            <a:prstGeom prst="rect">
              <a:avLst/>
            </a:prstGeom>
            <a:solidFill>
              <a:srgbClr val="53CFDE"/>
            </a:solidFill>
            <a:ln>
              <a:solidFill>
                <a:srgbClr val="53CFDE"/>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ptos" panose="020B0004020202020204" pitchFamily="34" charset="0"/>
                </a:rPr>
                <a:t>Mpox projects</a:t>
              </a:r>
            </a:p>
          </p:txBody>
        </p:sp>
        <p:sp>
          <p:nvSpPr>
            <p:cNvPr id="19" name="Rectangle 18">
              <a:extLst>
                <a:ext uri="{FF2B5EF4-FFF2-40B4-BE49-F238E27FC236}">
                  <a16:creationId xmlns:a16="http://schemas.microsoft.com/office/drawing/2014/main" id="{623894F5-4A7B-2401-99AA-780BAF952197}"/>
                </a:ext>
              </a:extLst>
            </p:cNvPr>
            <p:cNvSpPr/>
            <p:nvPr/>
          </p:nvSpPr>
          <p:spPr>
            <a:xfrm>
              <a:off x="7400252" y="3108053"/>
              <a:ext cx="2210670" cy="2421498"/>
            </a:xfrm>
            <a:prstGeom prst="rect">
              <a:avLst/>
            </a:prstGeom>
            <a:solidFill>
              <a:schemeClr val="bg1">
                <a:lumMod val="85000"/>
              </a:schemeClr>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2060"/>
                  </a:solidFill>
                  <a:effectLst/>
                  <a:uLnTx/>
                  <a:uFillTx/>
                  <a:latin typeface="Aptos" panose="020B0004020202020204" pitchFamily="34" charset="0"/>
                  <a:ea typeface="Calibri"/>
                  <a:cs typeface="Calibri"/>
                </a:rPr>
                <a:t>5</a:t>
              </a:r>
              <a:endParaRPr kumimoji="0" lang="en-US" sz="3000" b="0" i="0" u="none" strike="noStrike" kern="1200" cap="none" spc="0" normalizeH="0" baseline="0" noProof="0">
                <a:ln>
                  <a:noFill/>
                </a:ln>
                <a:solidFill>
                  <a:srgbClr val="002060"/>
                </a:solidFill>
                <a:effectLst/>
                <a:uLnTx/>
                <a:uFillTx/>
                <a:latin typeface="Aptos" panose="020B0004020202020204" pitchFamily="34" charset="0"/>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2060"/>
                  </a:solidFill>
                  <a:effectLst/>
                  <a:uLnTx/>
                  <a:uFillTx/>
                  <a:latin typeface="Aptos" panose="020B0004020202020204" pitchFamily="34" charset="0"/>
                </a:rPr>
                <a:t>Projects awarded under mpox fast-track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2060"/>
                  </a:solidFill>
                  <a:effectLst/>
                  <a:uLnTx/>
                  <a:uFillTx/>
                  <a:latin typeface="Aptos" panose="020B0004020202020204" pitchFamily="34" charset="0"/>
                  <a:cs typeface="Calibri"/>
                </a:rPr>
                <a:t>10 </a:t>
              </a:r>
              <a:endParaRPr kumimoji="0" lang="en-US" sz="3000" b="0" i="0" u="none" strike="noStrike" kern="1200" cap="none" spc="0" normalizeH="0" baseline="0" noProof="0">
                <a:ln>
                  <a:noFill/>
                </a:ln>
                <a:solidFill>
                  <a:srgbClr val="002060"/>
                </a:solidFill>
                <a:effectLst/>
                <a:uLnTx/>
                <a:uFillTx/>
                <a:latin typeface="Aptos" panose="020B00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2060"/>
                  </a:solidFill>
                  <a:effectLst/>
                  <a:uLnTx/>
                  <a:uFillTx/>
                  <a:latin typeface="Aptos" panose="020B0004020202020204" pitchFamily="34" charset="0"/>
                  <a:cs typeface="Calibri"/>
                </a:rPr>
                <a:t>Beneficiary countries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2060"/>
                  </a:solidFill>
                  <a:effectLst/>
                  <a:uLnTx/>
                  <a:uFillTx/>
                  <a:latin typeface="Aptos" panose="020B0004020202020204" pitchFamily="34" charset="0"/>
                  <a:cs typeface="Calibri"/>
                </a:rPr>
                <a:t>30%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060"/>
                  </a:solidFill>
                  <a:effectLst/>
                  <a:uLnTx/>
                  <a:uFillTx/>
                  <a:latin typeface="Aptos" panose="020B0004020202020204" pitchFamily="34" charset="0"/>
                  <a:cs typeface="Calibri"/>
                </a:rPr>
                <a:t> </a:t>
              </a:r>
              <a:r>
                <a:rPr kumimoji="0" lang="en-US" sz="1200" b="0" i="0" u="none" strike="noStrike" kern="1200" cap="none" spc="0" normalizeH="0" baseline="0" noProof="0">
                  <a:ln>
                    <a:noFill/>
                  </a:ln>
                  <a:solidFill>
                    <a:srgbClr val="002060"/>
                  </a:solidFill>
                  <a:effectLst/>
                  <a:uLnTx/>
                  <a:uFillTx/>
                  <a:latin typeface="Aptos" panose="020B0004020202020204" pitchFamily="34" charset="0"/>
                  <a:cs typeface="Calibri"/>
                </a:rPr>
                <a:t>amount of grant allocated to emergency response </a:t>
              </a:r>
              <a:endParaRPr kumimoji="0" lang="en-US" sz="1200" b="0" i="0" u="none" strike="noStrike" kern="1200" cap="none" spc="0" normalizeH="0" baseline="0" noProof="0">
                <a:ln>
                  <a:noFill/>
                </a:ln>
                <a:solidFill>
                  <a:srgbClr val="002060"/>
                </a:solidFill>
                <a:effectLst/>
                <a:uLnTx/>
                <a:uFillTx/>
                <a:latin typeface="Aptos" panose="020B0004020202020204" pitchFamily="34" charset="0"/>
                <a:ea typeface="Calibri"/>
                <a:cs typeface="Calibri"/>
              </a:endParaRPr>
            </a:p>
          </p:txBody>
        </p:sp>
      </p:grpSp>
      <p:grpSp>
        <p:nvGrpSpPr>
          <p:cNvPr id="23" name="Group 22">
            <a:extLst>
              <a:ext uri="{FF2B5EF4-FFF2-40B4-BE49-F238E27FC236}">
                <a16:creationId xmlns:a16="http://schemas.microsoft.com/office/drawing/2014/main" id="{8B15ECF6-75FC-E12D-5457-F3ACCAEB030A}"/>
              </a:ext>
            </a:extLst>
          </p:cNvPr>
          <p:cNvGrpSpPr/>
          <p:nvPr/>
        </p:nvGrpSpPr>
        <p:grpSpPr>
          <a:xfrm>
            <a:off x="6057016" y="2563323"/>
            <a:ext cx="1845651" cy="2996229"/>
            <a:chOff x="4984951" y="2563323"/>
            <a:chExt cx="2209103" cy="2953726"/>
          </a:xfrm>
        </p:grpSpPr>
        <p:sp>
          <p:nvSpPr>
            <p:cNvPr id="24" name="Rectangle 23">
              <a:extLst>
                <a:ext uri="{FF2B5EF4-FFF2-40B4-BE49-F238E27FC236}">
                  <a16:creationId xmlns:a16="http://schemas.microsoft.com/office/drawing/2014/main" id="{A05CFAEB-E99A-0BC2-CDB5-751E5602C613}"/>
                </a:ext>
              </a:extLst>
            </p:cNvPr>
            <p:cNvSpPr/>
            <p:nvPr/>
          </p:nvSpPr>
          <p:spPr>
            <a:xfrm>
              <a:off x="4986402" y="2563323"/>
              <a:ext cx="2194560" cy="457200"/>
            </a:xfrm>
            <a:prstGeom prst="rect">
              <a:avLst/>
            </a:prstGeom>
            <a:solidFill>
              <a:srgbClr val="EC1417"/>
            </a:solidFill>
            <a:ln>
              <a:solidFill>
                <a:srgbClr val="EC1417"/>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ptos" panose="020B0004020202020204" pitchFamily="34" charset="0"/>
                </a:rPr>
                <a:t>IEs</a:t>
              </a:r>
            </a:p>
          </p:txBody>
        </p:sp>
        <p:sp>
          <p:nvSpPr>
            <p:cNvPr id="25" name="Rectangle 24">
              <a:extLst>
                <a:ext uri="{FF2B5EF4-FFF2-40B4-BE49-F238E27FC236}">
                  <a16:creationId xmlns:a16="http://schemas.microsoft.com/office/drawing/2014/main" id="{96113AE2-8A9F-8337-2288-42F4A720D23C}"/>
                </a:ext>
              </a:extLst>
            </p:cNvPr>
            <p:cNvSpPr/>
            <p:nvPr/>
          </p:nvSpPr>
          <p:spPr>
            <a:xfrm>
              <a:off x="4984951" y="3105757"/>
              <a:ext cx="2209103" cy="2411292"/>
            </a:xfrm>
            <a:prstGeom prst="rect">
              <a:avLst/>
            </a:prstGeom>
            <a:solidFill>
              <a:schemeClr val="bg1">
                <a:lumMod val="85000"/>
              </a:schemeClr>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Aptos" panose="020B0004020202020204" pitchFamily="34" charset="0"/>
                  <a:cs typeface="Calibri"/>
                </a:rPr>
                <a:t>85%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ptos" panose="020B0004020202020204" pitchFamily="34" charset="0"/>
                  <a:cs typeface="Calibri"/>
                </a:rPr>
                <a:t> 2 or more IEs</a:t>
              </a:r>
              <a:endParaRPr kumimoji="0" lang="en-US" sz="1800" b="0" i="0" u="none" strike="noStrike" kern="1200" cap="none" spc="0" normalizeH="0" baseline="0" noProof="0">
                <a:ln>
                  <a:noFill/>
                </a:ln>
                <a:solidFill>
                  <a:srgbClr val="FFFFFF"/>
                </a:solidFill>
                <a:effectLst/>
                <a:uLnTx/>
                <a:uFillTx/>
                <a:latin typeface="Aptos" panose="020B0004020202020204" pitchFamily="34" charset="0"/>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ptos" panose="020B0004020202020204" pitchFamily="34" charset="0"/>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Aptos" panose="020B0004020202020204" pitchFamily="34" charset="0"/>
                  <a:cs typeface="Calibri"/>
                </a:rPr>
                <a:t>45%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ptos" panose="020B0004020202020204" pitchFamily="34" charset="0"/>
                  <a:cs typeface="Calibri"/>
                </a:rPr>
                <a:t>mix of IEs/MDBs </a:t>
              </a:r>
              <a:endParaRPr kumimoji="0" lang="en-US" sz="1800" b="0" i="0" u="none" strike="noStrike" kern="1200" cap="none" spc="0" normalizeH="0" baseline="0" noProof="0">
                <a:ln>
                  <a:noFill/>
                </a:ln>
                <a:solidFill>
                  <a:srgbClr val="FFFFFF"/>
                </a:solidFill>
                <a:effectLst/>
                <a:uLnTx/>
                <a:uFillTx/>
                <a:latin typeface="Aptos" panose="020B0004020202020204" pitchFamily="34" charset="0"/>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26" name="Group 25">
            <a:extLst>
              <a:ext uri="{FF2B5EF4-FFF2-40B4-BE49-F238E27FC236}">
                <a16:creationId xmlns:a16="http://schemas.microsoft.com/office/drawing/2014/main" id="{6718B3A9-B829-B6A9-7DA2-9D1B0C90C51E}"/>
              </a:ext>
            </a:extLst>
          </p:cNvPr>
          <p:cNvGrpSpPr/>
          <p:nvPr/>
        </p:nvGrpSpPr>
        <p:grpSpPr>
          <a:xfrm>
            <a:off x="3793447" y="2563323"/>
            <a:ext cx="2194561" cy="2996229"/>
            <a:chOff x="2647552" y="2557487"/>
            <a:chExt cx="2194561" cy="2949180"/>
          </a:xfrm>
        </p:grpSpPr>
        <p:sp>
          <p:nvSpPr>
            <p:cNvPr id="27" name="Rectangle 26">
              <a:extLst>
                <a:ext uri="{FF2B5EF4-FFF2-40B4-BE49-F238E27FC236}">
                  <a16:creationId xmlns:a16="http://schemas.microsoft.com/office/drawing/2014/main" id="{8A4172F5-45E5-06E3-F34E-7B72204DBBED}"/>
                </a:ext>
              </a:extLst>
            </p:cNvPr>
            <p:cNvSpPr/>
            <p:nvPr/>
          </p:nvSpPr>
          <p:spPr>
            <a:xfrm>
              <a:off x="2647552" y="2557487"/>
              <a:ext cx="2194560" cy="457200"/>
            </a:xfrm>
            <a:prstGeom prst="rect">
              <a:avLst/>
            </a:prstGeom>
            <a:solidFill>
              <a:srgbClr val="FED310"/>
            </a:solidFill>
            <a:ln>
              <a:solidFill>
                <a:srgbClr val="FED31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ptos" panose="020B0004020202020204" pitchFamily="34" charset="0"/>
                </a:rPr>
                <a:t>Income Level*</a:t>
              </a:r>
            </a:p>
          </p:txBody>
        </p:sp>
        <p:sp>
          <p:nvSpPr>
            <p:cNvPr id="28" name="Rectangle 27">
              <a:extLst>
                <a:ext uri="{FF2B5EF4-FFF2-40B4-BE49-F238E27FC236}">
                  <a16:creationId xmlns:a16="http://schemas.microsoft.com/office/drawing/2014/main" id="{6FC6D406-26A2-0E6B-211F-C55BFAD84814}"/>
                </a:ext>
              </a:extLst>
            </p:cNvPr>
            <p:cNvSpPr/>
            <p:nvPr/>
          </p:nvSpPr>
          <p:spPr>
            <a:xfrm>
              <a:off x="2647553" y="4570212"/>
              <a:ext cx="2194560" cy="936455"/>
            </a:xfrm>
            <a:prstGeom prst="rect">
              <a:avLst/>
            </a:prstGeom>
            <a:solidFill>
              <a:schemeClr val="bg1">
                <a:lumMod val="85000"/>
              </a:schemeClr>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ptos" panose="020B0004020202020204" pitchFamily="34" charset="0"/>
                  <a:cs typeface="Arial"/>
                </a:rPr>
                <a:t>*Only includes single-country grants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ptos" panose="020B0004020202020204" pitchFamily="34" charset="0"/>
                  <a:cs typeface="Arial"/>
                </a:rPr>
                <a:t>80% of grants to LIC/LMICS</a:t>
              </a:r>
              <a:endParaRPr kumimoji="0" lang="en-US" sz="1400" b="1" i="0" u="none" strike="noStrike" kern="1200" cap="none" spc="0" normalizeH="0" baseline="0" noProof="0">
                <a:ln>
                  <a:noFill/>
                </a:ln>
                <a:solidFill>
                  <a:srgbClr val="000000"/>
                </a:solidFill>
                <a:effectLst/>
                <a:uLnTx/>
                <a:uFillTx/>
                <a:latin typeface="Aptos" panose="020B0004020202020204" pitchFamily="34" charset="0"/>
              </a:endParaRPr>
            </a:p>
          </p:txBody>
        </p:sp>
      </p:grpSp>
      <p:graphicFrame>
        <p:nvGraphicFramePr>
          <p:cNvPr id="29" name="Table 19">
            <a:extLst>
              <a:ext uri="{FF2B5EF4-FFF2-40B4-BE49-F238E27FC236}">
                <a16:creationId xmlns:a16="http://schemas.microsoft.com/office/drawing/2014/main" id="{82FD485C-F0BF-2476-DBBA-C9BE9E002177}"/>
              </a:ext>
            </a:extLst>
          </p:cNvPr>
          <p:cNvGraphicFramePr>
            <a:graphicFrameLocks noGrp="1"/>
          </p:cNvGraphicFramePr>
          <p:nvPr/>
        </p:nvGraphicFramePr>
        <p:xfrm>
          <a:off x="3788548" y="3087144"/>
          <a:ext cx="2199459" cy="1486080"/>
        </p:xfrm>
        <a:graphic>
          <a:graphicData uri="http://schemas.openxmlformats.org/drawingml/2006/table">
            <a:tbl>
              <a:tblPr firstRow="1" bandRow="1">
                <a:tableStyleId>{D7AC3CCA-C797-4891-BE02-D94E43425B78}</a:tableStyleId>
              </a:tblPr>
              <a:tblGrid>
                <a:gridCol w="733153">
                  <a:extLst>
                    <a:ext uri="{9D8B030D-6E8A-4147-A177-3AD203B41FA5}">
                      <a16:colId xmlns:a16="http://schemas.microsoft.com/office/drawing/2014/main" val="4131841568"/>
                    </a:ext>
                  </a:extLst>
                </a:gridCol>
                <a:gridCol w="733153">
                  <a:extLst>
                    <a:ext uri="{9D8B030D-6E8A-4147-A177-3AD203B41FA5}">
                      <a16:colId xmlns:a16="http://schemas.microsoft.com/office/drawing/2014/main" val="1673009229"/>
                    </a:ext>
                  </a:extLst>
                </a:gridCol>
                <a:gridCol w="733153">
                  <a:extLst>
                    <a:ext uri="{9D8B030D-6E8A-4147-A177-3AD203B41FA5}">
                      <a16:colId xmlns:a16="http://schemas.microsoft.com/office/drawing/2014/main" val="536993154"/>
                    </a:ext>
                  </a:extLst>
                </a:gridCol>
              </a:tblGrid>
              <a:tr h="371520">
                <a:tc>
                  <a:txBody>
                    <a:bodyPr/>
                    <a:lstStyle/>
                    <a:p>
                      <a:r>
                        <a:rPr lang="en-US" sz="1600">
                          <a:solidFill>
                            <a:schemeClr val="tx2"/>
                          </a:solidFill>
                          <a:latin typeface="Aptos" panose="020B0004020202020204" pitchFamily="34" charset="0"/>
                        </a:rPr>
                        <a:t>IC</a:t>
                      </a:r>
                    </a:p>
                  </a:txBody>
                  <a:tcPr/>
                </a:tc>
                <a:tc>
                  <a:txBody>
                    <a:bodyPr/>
                    <a:lstStyle/>
                    <a:p>
                      <a:pPr lvl="0">
                        <a:buNone/>
                      </a:pPr>
                      <a:r>
                        <a:rPr lang="en-US" sz="1600">
                          <a:solidFill>
                            <a:schemeClr val="tx2"/>
                          </a:solidFill>
                          <a:latin typeface="Aptos" panose="020B0004020202020204" pitchFamily="34" charset="0"/>
                        </a:rPr>
                        <a:t>% IC</a:t>
                      </a:r>
                    </a:p>
                  </a:txBody>
                  <a:tcPr/>
                </a:tc>
                <a:tc>
                  <a:txBody>
                    <a:bodyPr/>
                    <a:lstStyle/>
                    <a:p>
                      <a:r>
                        <a:rPr lang="en-US" sz="1600">
                          <a:solidFill>
                            <a:schemeClr val="tx2"/>
                          </a:solidFill>
                          <a:latin typeface="Aptos" panose="020B0004020202020204" pitchFamily="34" charset="0"/>
                        </a:rPr>
                        <a:t>% $$</a:t>
                      </a:r>
                    </a:p>
                  </a:txBody>
                  <a:tcPr/>
                </a:tc>
                <a:extLst>
                  <a:ext uri="{0D108BD9-81ED-4DB2-BD59-A6C34878D82A}">
                    <a16:rowId xmlns:a16="http://schemas.microsoft.com/office/drawing/2014/main" val="2748546791"/>
                  </a:ext>
                </a:extLst>
              </a:tr>
              <a:tr h="371520">
                <a:tc>
                  <a:txBody>
                    <a:bodyPr/>
                    <a:lstStyle/>
                    <a:p>
                      <a:r>
                        <a:rPr lang="en-US" sz="1600">
                          <a:solidFill>
                            <a:schemeClr val="tx2"/>
                          </a:solidFill>
                          <a:latin typeface="Aptos" panose="020B0004020202020204" pitchFamily="34" charset="0"/>
                        </a:rPr>
                        <a:t>LIC</a:t>
                      </a:r>
                    </a:p>
                  </a:txBody>
                  <a:tcPr/>
                </a:tc>
                <a:tc>
                  <a:txBody>
                    <a:bodyPr/>
                    <a:lstStyle/>
                    <a:p>
                      <a:pPr lvl="0">
                        <a:buNone/>
                      </a:pPr>
                      <a:r>
                        <a:rPr lang="en-US" sz="1600">
                          <a:solidFill>
                            <a:schemeClr val="tx2"/>
                          </a:solidFill>
                          <a:latin typeface="Aptos" panose="020B0004020202020204" pitchFamily="34" charset="0"/>
                        </a:rPr>
                        <a:t>26%</a:t>
                      </a:r>
                    </a:p>
                  </a:txBody>
                  <a:tcPr/>
                </a:tc>
                <a:tc>
                  <a:txBody>
                    <a:bodyPr/>
                    <a:lstStyle/>
                    <a:p>
                      <a:r>
                        <a:rPr lang="en-US" sz="1600">
                          <a:solidFill>
                            <a:schemeClr val="tx2"/>
                          </a:solidFill>
                          <a:latin typeface="Aptos" panose="020B0004020202020204" pitchFamily="34" charset="0"/>
                        </a:rPr>
                        <a:t>35%</a:t>
                      </a:r>
                    </a:p>
                  </a:txBody>
                  <a:tcPr/>
                </a:tc>
                <a:extLst>
                  <a:ext uri="{0D108BD9-81ED-4DB2-BD59-A6C34878D82A}">
                    <a16:rowId xmlns:a16="http://schemas.microsoft.com/office/drawing/2014/main" val="549939314"/>
                  </a:ext>
                </a:extLst>
              </a:tr>
              <a:tr h="371520">
                <a:tc>
                  <a:txBody>
                    <a:bodyPr/>
                    <a:lstStyle/>
                    <a:p>
                      <a:r>
                        <a:rPr lang="en-US" sz="1600">
                          <a:solidFill>
                            <a:schemeClr val="tx2"/>
                          </a:solidFill>
                          <a:latin typeface="Aptos" panose="020B0004020202020204" pitchFamily="34" charset="0"/>
                        </a:rPr>
                        <a:t>LMIC</a:t>
                      </a:r>
                    </a:p>
                  </a:txBody>
                  <a:tcPr/>
                </a:tc>
                <a:tc>
                  <a:txBody>
                    <a:bodyPr/>
                    <a:lstStyle/>
                    <a:p>
                      <a:pPr lvl="0">
                        <a:buNone/>
                      </a:pPr>
                      <a:r>
                        <a:rPr lang="en-US" sz="1600">
                          <a:solidFill>
                            <a:schemeClr val="tx2"/>
                          </a:solidFill>
                          <a:latin typeface="Aptos" panose="020B0004020202020204" pitchFamily="34" charset="0"/>
                        </a:rPr>
                        <a:t>49%</a:t>
                      </a:r>
                    </a:p>
                  </a:txBody>
                  <a:tcPr/>
                </a:tc>
                <a:tc>
                  <a:txBody>
                    <a:bodyPr/>
                    <a:lstStyle/>
                    <a:p>
                      <a:r>
                        <a:rPr lang="en-US" sz="1600">
                          <a:solidFill>
                            <a:schemeClr val="tx2"/>
                          </a:solidFill>
                          <a:latin typeface="Aptos" panose="020B0004020202020204" pitchFamily="34" charset="0"/>
                        </a:rPr>
                        <a:t>45%</a:t>
                      </a:r>
                    </a:p>
                  </a:txBody>
                  <a:tcPr/>
                </a:tc>
                <a:extLst>
                  <a:ext uri="{0D108BD9-81ED-4DB2-BD59-A6C34878D82A}">
                    <a16:rowId xmlns:a16="http://schemas.microsoft.com/office/drawing/2014/main" val="3322590290"/>
                  </a:ext>
                </a:extLst>
              </a:tr>
              <a:tr h="371520">
                <a:tc>
                  <a:txBody>
                    <a:bodyPr/>
                    <a:lstStyle/>
                    <a:p>
                      <a:r>
                        <a:rPr lang="en-US" sz="1600">
                          <a:solidFill>
                            <a:schemeClr val="tx2"/>
                          </a:solidFill>
                          <a:latin typeface="Aptos" panose="020B0004020202020204" pitchFamily="34" charset="0"/>
                        </a:rPr>
                        <a:t>UMIC</a:t>
                      </a:r>
                    </a:p>
                  </a:txBody>
                  <a:tcPr/>
                </a:tc>
                <a:tc>
                  <a:txBody>
                    <a:bodyPr/>
                    <a:lstStyle/>
                    <a:p>
                      <a:pPr lvl="0">
                        <a:buNone/>
                      </a:pPr>
                      <a:r>
                        <a:rPr lang="en-US" sz="1600">
                          <a:solidFill>
                            <a:schemeClr val="tx2"/>
                          </a:solidFill>
                          <a:latin typeface="Aptos" panose="020B0004020202020204" pitchFamily="34" charset="0"/>
                        </a:rPr>
                        <a:t>25%</a:t>
                      </a:r>
                    </a:p>
                  </a:txBody>
                  <a:tcPr/>
                </a:tc>
                <a:tc>
                  <a:txBody>
                    <a:bodyPr/>
                    <a:lstStyle/>
                    <a:p>
                      <a:r>
                        <a:rPr lang="en-US" sz="1600">
                          <a:solidFill>
                            <a:schemeClr val="tx2"/>
                          </a:solidFill>
                          <a:latin typeface="Aptos" panose="020B0004020202020204" pitchFamily="34" charset="0"/>
                        </a:rPr>
                        <a:t>20%</a:t>
                      </a:r>
                    </a:p>
                  </a:txBody>
                  <a:tcPr/>
                </a:tc>
                <a:extLst>
                  <a:ext uri="{0D108BD9-81ED-4DB2-BD59-A6C34878D82A}">
                    <a16:rowId xmlns:a16="http://schemas.microsoft.com/office/drawing/2014/main" val="2901072250"/>
                  </a:ext>
                </a:extLst>
              </a:tr>
            </a:tbl>
          </a:graphicData>
        </a:graphic>
      </p:graphicFrame>
      <p:sp>
        <p:nvSpPr>
          <p:cNvPr id="30" name="Rectangle 29">
            <a:extLst>
              <a:ext uri="{FF2B5EF4-FFF2-40B4-BE49-F238E27FC236}">
                <a16:creationId xmlns:a16="http://schemas.microsoft.com/office/drawing/2014/main" id="{D93A96E5-EDC5-67AF-E8FC-977CA8D18228}"/>
              </a:ext>
            </a:extLst>
          </p:cNvPr>
          <p:cNvSpPr/>
          <p:nvPr/>
        </p:nvSpPr>
        <p:spPr>
          <a:xfrm>
            <a:off x="1537650" y="2563323"/>
            <a:ext cx="2209199" cy="457200"/>
          </a:xfrm>
          <a:prstGeom prst="rect">
            <a:avLst/>
          </a:prstGeom>
          <a:solidFill>
            <a:srgbClr val="3EBA26"/>
          </a:solidFill>
          <a:ln>
            <a:solidFill>
              <a:srgbClr val="3EBA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ptos" panose="020B0004020202020204" pitchFamily="34" charset="0"/>
              </a:rPr>
              <a:t>Geography</a:t>
            </a:r>
          </a:p>
        </p:txBody>
      </p:sp>
      <p:graphicFrame>
        <p:nvGraphicFramePr>
          <p:cNvPr id="31" name="Table 19">
            <a:extLst>
              <a:ext uri="{FF2B5EF4-FFF2-40B4-BE49-F238E27FC236}">
                <a16:creationId xmlns:a16="http://schemas.microsoft.com/office/drawing/2014/main" id="{28EBFAE6-EB7E-C8AA-DA9E-FA4B3F173FA6}"/>
              </a:ext>
            </a:extLst>
          </p:cNvPr>
          <p:cNvGraphicFramePr>
            <a:graphicFrameLocks noGrp="1"/>
          </p:cNvGraphicFramePr>
          <p:nvPr/>
        </p:nvGraphicFramePr>
        <p:xfrm>
          <a:off x="1537650" y="3087144"/>
          <a:ext cx="2199459" cy="2472407"/>
        </p:xfrm>
        <a:graphic>
          <a:graphicData uri="http://schemas.openxmlformats.org/drawingml/2006/table">
            <a:tbl>
              <a:tblPr firstRow="1" bandRow="1">
                <a:tableStyleId>{D7AC3CCA-C797-4891-BE02-D94E43425B78}</a:tableStyleId>
              </a:tblPr>
              <a:tblGrid>
                <a:gridCol w="733153">
                  <a:extLst>
                    <a:ext uri="{9D8B030D-6E8A-4147-A177-3AD203B41FA5}">
                      <a16:colId xmlns:a16="http://schemas.microsoft.com/office/drawing/2014/main" val="4131841568"/>
                    </a:ext>
                  </a:extLst>
                </a:gridCol>
                <a:gridCol w="733153">
                  <a:extLst>
                    <a:ext uri="{9D8B030D-6E8A-4147-A177-3AD203B41FA5}">
                      <a16:colId xmlns:a16="http://schemas.microsoft.com/office/drawing/2014/main" val="1673009229"/>
                    </a:ext>
                  </a:extLst>
                </a:gridCol>
                <a:gridCol w="733153">
                  <a:extLst>
                    <a:ext uri="{9D8B030D-6E8A-4147-A177-3AD203B41FA5}">
                      <a16:colId xmlns:a16="http://schemas.microsoft.com/office/drawing/2014/main" val="536993154"/>
                    </a:ext>
                  </a:extLst>
                </a:gridCol>
              </a:tblGrid>
              <a:tr h="353201">
                <a:tc>
                  <a:txBody>
                    <a:bodyPr/>
                    <a:lstStyle/>
                    <a:p>
                      <a:r>
                        <a:rPr lang="en-US" sz="1200">
                          <a:solidFill>
                            <a:schemeClr val="tx2"/>
                          </a:solidFill>
                          <a:latin typeface="Aptos" panose="020B0004020202020204" pitchFamily="34" charset="0"/>
                        </a:rPr>
                        <a:t>Region</a:t>
                      </a:r>
                    </a:p>
                  </a:txBody>
                  <a:tcPr/>
                </a:tc>
                <a:tc>
                  <a:txBody>
                    <a:bodyPr/>
                    <a:lstStyle/>
                    <a:p>
                      <a:pPr lvl="0">
                        <a:buNone/>
                      </a:pPr>
                      <a:r>
                        <a:rPr lang="en-US" sz="800">
                          <a:solidFill>
                            <a:schemeClr val="tx2"/>
                          </a:solidFill>
                          <a:latin typeface="Aptos" panose="020B0004020202020204" pitchFamily="34" charset="0"/>
                        </a:rPr>
                        <a:t>% of Proposals</a:t>
                      </a:r>
                    </a:p>
                  </a:txBody>
                  <a:tcPr/>
                </a:tc>
                <a:tc>
                  <a:txBody>
                    <a:bodyPr/>
                    <a:lstStyle/>
                    <a:p>
                      <a:r>
                        <a:rPr lang="en-US" sz="800">
                          <a:solidFill>
                            <a:schemeClr val="tx2"/>
                          </a:solidFill>
                          <a:latin typeface="Aptos" panose="020B0004020202020204" pitchFamily="34" charset="0"/>
                        </a:rPr>
                        <a:t>% Funding Allocated</a:t>
                      </a:r>
                    </a:p>
                  </a:txBody>
                  <a:tcPr/>
                </a:tc>
                <a:extLst>
                  <a:ext uri="{0D108BD9-81ED-4DB2-BD59-A6C34878D82A}">
                    <a16:rowId xmlns:a16="http://schemas.microsoft.com/office/drawing/2014/main" val="2748546791"/>
                  </a:ext>
                </a:extLst>
              </a:tr>
              <a:tr h="353201">
                <a:tc>
                  <a:txBody>
                    <a:bodyPr/>
                    <a:lstStyle/>
                    <a:p>
                      <a:r>
                        <a:rPr lang="en-US" sz="1600">
                          <a:solidFill>
                            <a:schemeClr val="tx2"/>
                          </a:solidFill>
                          <a:latin typeface="Aptos" panose="020B0004020202020204" pitchFamily="34" charset="0"/>
                        </a:rPr>
                        <a:t>SSA</a:t>
                      </a:r>
                    </a:p>
                  </a:txBody>
                  <a:tcPr/>
                </a:tc>
                <a:tc>
                  <a:txBody>
                    <a:bodyPr/>
                    <a:lstStyle/>
                    <a:p>
                      <a:pPr lvl="0">
                        <a:buNone/>
                      </a:pPr>
                      <a:r>
                        <a:rPr lang="en-US" sz="1600" b="0">
                          <a:solidFill>
                            <a:schemeClr val="tx2"/>
                          </a:solidFill>
                          <a:latin typeface="Aptos" panose="020B0004020202020204" pitchFamily="34" charset="0"/>
                        </a:rPr>
                        <a:t>34%</a:t>
                      </a:r>
                    </a:p>
                  </a:txBody>
                  <a:tcPr/>
                </a:tc>
                <a:tc>
                  <a:txBody>
                    <a:bodyPr/>
                    <a:lstStyle/>
                    <a:p>
                      <a:r>
                        <a:rPr lang="en-US" sz="1600" b="0">
                          <a:solidFill>
                            <a:schemeClr val="tx2"/>
                          </a:solidFill>
                          <a:latin typeface="Aptos" panose="020B0004020202020204" pitchFamily="34" charset="0"/>
                        </a:rPr>
                        <a:t>43%</a:t>
                      </a:r>
                    </a:p>
                  </a:txBody>
                  <a:tcPr/>
                </a:tc>
                <a:extLst>
                  <a:ext uri="{0D108BD9-81ED-4DB2-BD59-A6C34878D82A}">
                    <a16:rowId xmlns:a16="http://schemas.microsoft.com/office/drawing/2014/main" val="549939314"/>
                  </a:ext>
                </a:extLst>
              </a:tr>
              <a:tr h="353201">
                <a:tc>
                  <a:txBody>
                    <a:bodyPr/>
                    <a:lstStyle/>
                    <a:p>
                      <a:r>
                        <a:rPr lang="en-US" sz="1600">
                          <a:solidFill>
                            <a:schemeClr val="tx2"/>
                          </a:solidFill>
                          <a:latin typeface="Aptos" panose="020B0004020202020204" pitchFamily="34" charset="0"/>
                        </a:rPr>
                        <a:t>ECA</a:t>
                      </a:r>
                    </a:p>
                  </a:txBody>
                  <a:tcPr/>
                </a:tc>
                <a:tc>
                  <a:txBody>
                    <a:bodyPr/>
                    <a:lstStyle/>
                    <a:p>
                      <a:pPr lvl="0">
                        <a:buNone/>
                      </a:pPr>
                      <a:r>
                        <a:rPr lang="en-US" sz="1600">
                          <a:solidFill>
                            <a:schemeClr val="tx2"/>
                          </a:solidFill>
                          <a:latin typeface="Aptos" panose="020B0004020202020204" pitchFamily="34" charset="0"/>
                        </a:rPr>
                        <a:t>8%</a:t>
                      </a:r>
                    </a:p>
                  </a:txBody>
                  <a:tcPr/>
                </a:tc>
                <a:tc>
                  <a:txBody>
                    <a:bodyPr/>
                    <a:lstStyle/>
                    <a:p>
                      <a:r>
                        <a:rPr lang="en-US" sz="1600">
                          <a:solidFill>
                            <a:schemeClr val="tx2"/>
                          </a:solidFill>
                          <a:latin typeface="Aptos" panose="020B0004020202020204" pitchFamily="34" charset="0"/>
                        </a:rPr>
                        <a:t>7%</a:t>
                      </a:r>
                    </a:p>
                  </a:txBody>
                  <a:tcPr/>
                </a:tc>
                <a:extLst>
                  <a:ext uri="{0D108BD9-81ED-4DB2-BD59-A6C34878D82A}">
                    <a16:rowId xmlns:a16="http://schemas.microsoft.com/office/drawing/2014/main" val="3322590290"/>
                  </a:ext>
                </a:extLst>
              </a:tr>
              <a:tr h="353201">
                <a:tc>
                  <a:txBody>
                    <a:bodyPr/>
                    <a:lstStyle/>
                    <a:p>
                      <a:r>
                        <a:rPr lang="en-US" sz="1600">
                          <a:solidFill>
                            <a:schemeClr val="tx2"/>
                          </a:solidFill>
                          <a:latin typeface="Aptos" panose="020B0004020202020204" pitchFamily="34" charset="0"/>
                        </a:rPr>
                        <a:t>LAC</a:t>
                      </a:r>
                    </a:p>
                  </a:txBody>
                  <a:tcPr/>
                </a:tc>
                <a:tc>
                  <a:txBody>
                    <a:bodyPr/>
                    <a:lstStyle/>
                    <a:p>
                      <a:pPr lvl="0">
                        <a:buNone/>
                      </a:pPr>
                      <a:r>
                        <a:rPr lang="en-US" sz="1600" b="0">
                          <a:solidFill>
                            <a:schemeClr val="tx2"/>
                          </a:solidFill>
                          <a:latin typeface="Aptos" panose="020B0004020202020204" pitchFamily="34" charset="0"/>
                        </a:rPr>
                        <a:t>19%</a:t>
                      </a:r>
                    </a:p>
                  </a:txBody>
                  <a:tcPr/>
                </a:tc>
                <a:tc>
                  <a:txBody>
                    <a:bodyPr/>
                    <a:lstStyle/>
                    <a:p>
                      <a:r>
                        <a:rPr lang="en-US" sz="1600">
                          <a:solidFill>
                            <a:schemeClr val="tx2"/>
                          </a:solidFill>
                          <a:latin typeface="Aptos" panose="020B0004020202020204" pitchFamily="34" charset="0"/>
                        </a:rPr>
                        <a:t>15%</a:t>
                      </a:r>
                    </a:p>
                  </a:txBody>
                  <a:tcPr/>
                </a:tc>
                <a:extLst>
                  <a:ext uri="{0D108BD9-81ED-4DB2-BD59-A6C34878D82A}">
                    <a16:rowId xmlns:a16="http://schemas.microsoft.com/office/drawing/2014/main" val="2901072250"/>
                  </a:ext>
                </a:extLst>
              </a:tr>
              <a:tr h="353201">
                <a:tc>
                  <a:txBody>
                    <a:bodyPr/>
                    <a:lstStyle/>
                    <a:p>
                      <a:r>
                        <a:rPr lang="en-US" sz="1600">
                          <a:solidFill>
                            <a:schemeClr val="tx2"/>
                          </a:solidFill>
                          <a:latin typeface="Aptos" panose="020B0004020202020204" pitchFamily="34" charset="0"/>
                        </a:rPr>
                        <a:t>MNA</a:t>
                      </a:r>
                    </a:p>
                  </a:txBody>
                  <a:tcPr/>
                </a:tc>
                <a:tc>
                  <a:txBody>
                    <a:bodyPr/>
                    <a:lstStyle/>
                    <a:p>
                      <a:pPr lvl="0">
                        <a:buNone/>
                      </a:pPr>
                      <a:r>
                        <a:rPr lang="en-US" sz="1600">
                          <a:solidFill>
                            <a:schemeClr val="tx2"/>
                          </a:solidFill>
                          <a:latin typeface="Aptos" panose="020B0004020202020204" pitchFamily="34" charset="0"/>
                        </a:rPr>
                        <a:t>13%</a:t>
                      </a:r>
                    </a:p>
                  </a:txBody>
                  <a:tcPr/>
                </a:tc>
                <a:tc>
                  <a:txBody>
                    <a:bodyPr/>
                    <a:lstStyle/>
                    <a:p>
                      <a:r>
                        <a:rPr lang="en-US" sz="1600">
                          <a:solidFill>
                            <a:schemeClr val="tx2"/>
                          </a:solidFill>
                          <a:latin typeface="Aptos" panose="020B0004020202020204" pitchFamily="34" charset="0"/>
                        </a:rPr>
                        <a:t>12%</a:t>
                      </a:r>
                    </a:p>
                  </a:txBody>
                  <a:tcPr/>
                </a:tc>
                <a:extLst>
                  <a:ext uri="{0D108BD9-81ED-4DB2-BD59-A6C34878D82A}">
                    <a16:rowId xmlns:a16="http://schemas.microsoft.com/office/drawing/2014/main" val="3400477883"/>
                  </a:ext>
                </a:extLst>
              </a:tr>
              <a:tr h="353201">
                <a:tc>
                  <a:txBody>
                    <a:bodyPr/>
                    <a:lstStyle/>
                    <a:p>
                      <a:r>
                        <a:rPr lang="en-US" sz="1600">
                          <a:solidFill>
                            <a:schemeClr val="tx2"/>
                          </a:solidFill>
                          <a:latin typeface="Aptos" panose="020B0004020202020204" pitchFamily="34" charset="0"/>
                        </a:rPr>
                        <a:t>SAR</a:t>
                      </a:r>
                    </a:p>
                  </a:txBody>
                  <a:tcPr/>
                </a:tc>
                <a:tc>
                  <a:txBody>
                    <a:bodyPr/>
                    <a:lstStyle/>
                    <a:p>
                      <a:pPr lvl="0">
                        <a:buNone/>
                      </a:pPr>
                      <a:r>
                        <a:rPr lang="en-US" sz="1600">
                          <a:solidFill>
                            <a:schemeClr val="tx2"/>
                          </a:solidFill>
                          <a:latin typeface="Aptos" panose="020B0004020202020204" pitchFamily="34" charset="0"/>
                        </a:rPr>
                        <a:t>13%</a:t>
                      </a:r>
                    </a:p>
                  </a:txBody>
                  <a:tcPr/>
                </a:tc>
                <a:tc>
                  <a:txBody>
                    <a:bodyPr/>
                    <a:lstStyle/>
                    <a:p>
                      <a:r>
                        <a:rPr lang="en-US" sz="1600">
                          <a:solidFill>
                            <a:schemeClr val="tx2"/>
                          </a:solidFill>
                          <a:latin typeface="Aptos" panose="020B0004020202020204" pitchFamily="34" charset="0"/>
                        </a:rPr>
                        <a:t>11%</a:t>
                      </a:r>
                    </a:p>
                  </a:txBody>
                  <a:tcPr/>
                </a:tc>
                <a:extLst>
                  <a:ext uri="{0D108BD9-81ED-4DB2-BD59-A6C34878D82A}">
                    <a16:rowId xmlns:a16="http://schemas.microsoft.com/office/drawing/2014/main" val="333179497"/>
                  </a:ext>
                </a:extLst>
              </a:tr>
              <a:tr h="353201">
                <a:tc>
                  <a:txBody>
                    <a:bodyPr/>
                    <a:lstStyle/>
                    <a:p>
                      <a:r>
                        <a:rPr lang="en-US" sz="1600">
                          <a:solidFill>
                            <a:schemeClr val="tx2"/>
                          </a:solidFill>
                          <a:latin typeface="Aptos" panose="020B0004020202020204" pitchFamily="34" charset="0"/>
                        </a:rPr>
                        <a:t>EAP</a:t>
                      </a:r>
                    </a:p>
                  </a:txBody>
                  <a:tcPr/>
                </a:tc>
                <a:tc>
                  <a:txBody>
                    <a:bodyPr/>
                    <a:lstStyle/>
                    <a:p>
                      <a:pPr lvl="0">
                        <a:buNone/>
                      </a:pPr>
                      <a:r>
                        <a:rPr lang="en-US" sz="1600">
                          <a:solidFill>
                            <a:schemeClr val="tx2"/>
                          </a:solidFill>
                          <a:latin typeface="Aptos" panose="020B0004020202020204" pitchFamily="34" charset="0"/>
                        </a:rPr>
                        <a:t>13%</a:t>
                      </a:r>
                    </a:p>
                  </a:txBody>
                  <a:tcPr/>
                </a:tc>
                <a:tc>
                  <a:txBody>
                    <a:bodyPr/>
                    <a:lstStyle/>
                    <a:p>
                      <a:r>
                        <a:rPr lang="en-US" sz="1600">
                          <a:solidFill>
                            <a:schemeClr val="tx2"/>
                          </a:solidFill>
                          <a:latin typeface="Aptos" panose="020B0004020202020204" pitchFamily="34" charset="0"/>
                        </a:rPr>
                        <a:t>11%</a:t>
                      </a:r>
                    </a:p>
                  </a:txBody>
                  <a:tcPr/>
                </a:tc>
                <a:extLst>
                  <a:ext uri="{0D108BD9-81ED-4DB2-BD59-A6C34878D82A}">
                    <a16:rowId xmlns:a16="http://schemas.microsoft.com/office/drawing/2014/main" val="1065532058"/>
                  </a:ext>
                </a:extLst>
              </a:tr>
            </a:tbl>
          </a:graphicData>
        </a:graphic>
      </p:graphicFrame>
      <p:sp>
        <p:nvSpPr>
          <p:cNvPr id="2" name="TextBox 9">
            <a:extLst>
              <a:ext uri="{FF2B5EF4-FFF2-40B4-BE49-F238E27FC236}">
                <a16:creationId xmlns:a16="http://schemas.microsoft.com/office/drawing/2014/main" id="{B9FA1E8E-DCE9-18BF-E030-F62497D30C91}"/>
              </a:ext>
            </a:extLst>
          </p:cNvPr>
          <p:cNvSpPr txBox="1"/>
          <p:nvPr/>
        </p:nvSpPr>
        <p:spPr>
          <a:xfrm>
            <a:off x="1907226" y="6492798"/>
            <a:ext cx="9185914" cy="276999"/>
          </a:xfrm>
          <a:prstGeom prst="rect">
            <a:avLst/>
          </a:prstGeom>
          <a:noFill/>
        </p:spPr>
        <p:txBody>
          <a:bodyPr wrap="square" lIns="91440" tIns="45720" rIns="91440" bIns="45720" rtlCol="0" anchor="t">
            <a:spAutoFit/>
          </a:bodyPr>
          <a:lstStyle>
            <a:defPPr>
              <a:defRPr lang="en-US"/>
            </a:defPPr>
            <a:lvl1pPr marL="0" algn="l" defTabSz="914157" rtl="0" eaLnBrk="1" latinLnBrk="0" hangingPunct="1">
              <a:defRPr sz="1800" kern="1200">
                <a:solidFill>
                  <a:schemeClr val="tx1"/>
                </a:solidFill>
                <a:latin typeface="+mn-lt"/>
                <a:ea typeface="+mn-ea"/>
                <a:cs typeface="+mn-cs"/>
              </a:defRPr>
            </a:lvl1pPr>
            <a:lvl2pPr marL="457079" algn="l" defTabSz="914157" rtl="0" eaLnBrk="1" latinLnBrk="0" hangingPunct="1">
              <a:defRPr sz="1800" kern="1200">
                <a:solidFill>
                  <a:schemeClr val="tx1"/>
                </a:solidFill>
                <a:latin typeface="+mn-lt"/>
                <a:ea typeface="+mn-ea"/>
                <a:cs typeface="+mn-cs"/>
              </a:defRPr>
            </a:lvl2pPr>
            <a:lvl3pPr marL="914157" algn="l" defTabSz="914157" rtl="0" eaLnBrk="1" latinLnBrk="0" hangingPunct="1">
              <a:defRPr sz="1800" kern="1200">
                <a:solidFill>
                  <a:schemeClr val="tx1"/>
                </a:solidFill>
                <a:latin typeface="+mn-lt"/>
                <a:ea typeface="+mn-ea"/>
                <a:cs typeface="+mn-cs"/>
              </a:defRPr>
            </a:lvl3pPr>
            <a:lvl4pPr marL="1371236" algn="l" defTabSz="914157" rtl="0" eaLnBrk="1" latinLnBrk="0" hangingPunct="1">
              <a:defRPr sz="1800" kern="1200">
                <a:solidFill>
                  <a:schemeClr val="tx1"/>
                </a:solidFill>
                <a:latin typeface="+mn-lt"/>
                <a:ea typeface="+mn-ea"/>
                <a:cs typeface="+mn-cs"/>
              </a:defRPr>
            </a:lvl4pPr>
            <a:lvl5pPr marL="1828314" algn="l" defTabSz="914157" rtl="0" eaLnBrk="1" latinLnBrk="0" hangingPunct="1">
              <a:defRPr sz="1800" kern="1200">
                <a:solidFill>
                  <a:schemeClr val="tx1"/>
                </a:solidFill>
                <a:latin typeface="+mn-lt"/>
                <a:ea typeface="+mn-ea"/>
                <a:cs typeface="+mn-cs"/>
              </a:defRPr>
            </a:lvl5pPr>
            <a:lvl6pPr marL="2285393" algn="l" defTabSz="914157" rtl="0" eaLnBrk="1" latinLnBrk="0" hangingPunct="1">
              <a:defRPr sz="1800" kern="1200">
                <a:solidFill>
                  <a:schemeClr val="tx1"/>
                </a:solidFill>
                <a:latin typeface="+mn-lt"/>
                <a:ea typeface="+mn-ea"/>
                <a:cs typeface="+mn-cs"/>
              </a:defRPr>
            </a:lvl6pPr>
            <a:lvl7pPr marL="2742471" algn="l" defTabSz="914157" rtl="0" eaLnBrk="1" latinLnBrk="0" hangingPunct="1">
              <a:defRPr sz="1800" kern="1200">
                <a:solidFill>
                  <a:schemeClr val="tx1"/>
                </a:solidFill>
                <a:latin typeface="+mn-lt"/>
                <a:ea typeface="+mn-ea"/>
                <a:cs typeface="+mn-cs"/>
              </a:defRPr>
            </a:lvl7pPr>
            <a:lvl8pPr marL="3199550" algn="l" defTabSz="914157" rtl="0" eaLnBrk="1" latinLnBrk="0" hangingPunct="1">
              <a:defRPr sz="1800" kern="1200">
                <a:solidFill>
                  <a:schemeClr val="tx1"/>
                </a:solidFill>
                <a:latin typeface="+mn-lt"/>
                <a:ea typeface="+mn-ea"/>
                <a:cs typeface="+mn-cs"/>
              </a:defRPr>
            </a:lvl8pPr>
            <a:lvl9pPr marL="3656629" algn="l" defTabSz="914157" rtl="0" eaLnBrk="1" latinLnBrk="0" hangingPunct="1">
              <a:defRPr sz="1800" kern="1200">
                <a:solidFill>
                  <a:schemeClr val="tx1"/>
                </a:solidFill>
                <a:latin typeface="+mn-lt"/>
                <a:ea typeface="+mn-ea"/>
                <a:cs typeface="+mn-cs"/>
              </a:defRPr>
            </a:lvl9pPr>
          </a:lstStyle>
          <a:p>
            <a:r>
              <a:rPr lang="en-US" sz="1200"/>
              <a:t>Note: Data exclude multi-country and Regional Entity proposals that span multiple income groups</a:t>
            </a:r>
          </a:p>
        </p:txBody>
      </p:sp>
    </p:spTree>
    <p:extLst>
      <p:ext uri="{BB962C8B-B14F-4D97-AF65-F5344CB8AC3E}">
        <p14:creationId xmlns:p14="http://schemas.microsoft.com/office/powerpoint/2010/main" val="2628889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58EA2-2E06-8E3F-0E5C-5A1C071CA3E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F8E8452-F70F-BE1E-F6F9-FBEB1FEF4A82}"/>
              </a:ext>
            </a:extLst>
          </p:cNvPr>
          <p:cNvSpPr txBox="1">
            <a:spLocks noGrp="1"/>
          </p:cNvSpPr>
          <p:nvPr>
            <p:ph type="title"/>
          </p:nvPr>
        </p:nvSpPr>
        <p:spPr>
          <a:xfrm>
            <a:off x="1862919" y="284475"/>
            <a:ext cx="9506295" cy="827087"/>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a:lnSpc>
                <a:spcPct val="90000"/>
              </a:lnSpc>
              <a:spcBef>
                <a:spcPct val="0"/>
              </a:spcBef>
              <a:spcAft>
                <a:spcPts val="600"/>
              </a:spcAft>
              <a:defRPr/>
            </a:pPr>
            <a:r>
              <a:rPr lang="en-US" sz="4800">
                <a:latin typeface="Source Sans Pro Bold" panose="020B0703030403020204" pitchFamily="34" charset="0"/>
                <a:ea typeface="Source Sans Pro Bold" panose="020B0703030403020204" pitchFamily="34" charset="0"/>
              </a:rPr>
              <a:t>Current Portfolio (CfP1 and CfP2)</a:t>
            </a:r>
          </a:p>
        </p:txBody>
      </p:sp>
      <p:pic>
        <p:nvPicPr>
          <p:cNvPr id="2" name="Picture 1">
            <a:extLst>
              <a:ext uri="{FF2B5EF4-FFF2-40B4-BE49-F238E27FC236}">
                <a16:creationId xmlns:a16="http://schemas.microsoft.com/office/drawing/2014/main" id="{10A310CC-7F59-247A-718B-E97E6718A327}"/>
              </a:ext>
            </a:extLst>
          </p:cNvPr>
          <p:cNvPicPr>
            <a:picLocks noChangeAspect="1"/>
          </p:cNvPicPr>
          <p:nvPr/>
        </p:nvPicPr>
        <p:blipFill>
          <a:blip r:embed="rId2"/>
          <a:srcRect l="2953" r="3831"/>
          <a:stretch/>
        </p:blipFill>
        <p:spPr>
          <a:xfrm>
            <a:off x="1862919" y="1215917"/>
            <a:ext cx="9908276" cy="5437367"/>
          </a:xfrm>
          <a:prstGeom prst="rect">
            <a:avLst/>
          </a:prstGeom>
        </p:spPr>
      </p:pic>
    </p:spTree>
    <p:extLst>
      <p:ext uri="{BB962C8B-B14F-4D97-AF65-F5344CB8AC3E}">
        <p14:creationId xmlns:p14="http://schemas.microsoft.com/office/powerpoint/2010/main" val="459201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D234C-5070-4132-A482-F497DC8BB7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847FC1-2853-B246-FE12-1693E96E8CA6}"/>
              </a:ext>
            </a:extLst>
          </p:cNvPr>
          <p:cNvSpPr>
            <a:spLocks noGrp="1"/>
          </p:cNvSpPr>
          <p:nvPr>
            <p:ph type="title"/>
          </p:nvPr>
        </p:nvSpPr>
        <p:spPr/>
        <p:txBody>
          <a:bodyPr>
            <a:normAutofit/>
          </a:bodyPr>
          <a:lstStyle/>
          <a:p>
            <a:r>
              <a:rPr lang="en-US">
                <a:latin typeface="Source Sans Pro Bold"/>
                <a:ea typeface="Source Sans Pro Bold"/>
              </a:rPr>
              <a:t>3</a:t>
            </a:r>
            <a:r>
              <a:rPr lang="en-US" sz="3700" baseline="30000">
                <a:latin typeface="Source Sans Pro Bold"/>
                <a:ea typeface="Source Sans Pro Bold"/>
              </a:rPr>
              <a:t>rd</a:t>
            </a:r>
            <a:r>
              <a:rPr lang="en-US">
                <a:latin typeface="Source Sans Pro Bold"/>
                <a:ea typeface="Source Sans Pro Bold"/>
              </a:rPr>
              <a:t> Call for Proposals – Phase I</a:t>
            </a:r>
            <a:endParaRPr lang="en-US"/>
          </a:p>
        </p:txBody>
      </p:sp>
      <p:sp>
        <p:nvSpPr>
          <p:cNvPr id="4" name="Text Placeholder 3">
            <a:extLst>
              <a:ext uri="{FF2B5EF4-FFF2-40B4-BE49-F238E27FC236}">
                <a16:creationId xmlns:a16="http://schemas.microsoft.com/office/drawing/2014/main" id="{FDAA74EF-E9F4-783B-CBE4-356305029938}"/>
              </a:ext>
            </a:extLst>
          </p:cNvPr>
          <p:cNvSpPr>
            <a:spLocks noGrp="1"/>
          </p:cNvSpPr>
          <p:nvPr>
            <p:ph type="body" idx="10"/>
          </p:nvPr>
        </p:nvSpPr>
        <p:spPr/>
        <p:txBody>
          <a:bodyPr vert="horz" lIns="91440" tIns="45720" rIns="91440" bIns="45720" rtlCol="0" anchor="t">
            <a:normAutofit fontScale="92500" lnSpcReduction="10000"/>
          </a:bodyPr>
          <a:lstStyle/>
          <a:p>
            <a:r>
              <a:rPr lang="en-US">
                <a:latin typeface="Source Sans Pro Bold"/>
                <a:ea typeface="Source Sans Pro Bold"/>
              </a:rPr>
              <a:t>02</a:t>
            </a:r>
            <a:endParaRPr lang="en-US"/>
          </a:p>
        </p:txBody>
      </p:sp>
    </p:spTree>
    <p:extLst>
      <p:ext uri="{BB962C8B-B14F-4D97-AF65-F5344CB8AC3E}">
        <p14:creationId xmlns:p14="http://schemas.microsoft.com/office/powerpoint/2010/main" val="2183996187"/>
      </p:ext>
    </p:extLst>
  </p:cSld>
  <p:clrMapOvr>
    <a:masterClrMapping/>
  </p:clrMapOvr>
</p:sld>
</file>

<file path=ppt/theme/theme1.xml><?xml version="1.0" encoding="utf-8"?>
<a:theme xmlns:a="http://schemas.openxmlformats.org/drawingml/2006/main" name="Office Theme">
  <a:themeElements>
    <a:clrScheme name="Pandemic Fund Presentation Palette">
      <a:dk1>
        <a:sysClr val="windowText" lastClr="000000"/>
      </a:dk1>
      <a:lt1>
        <a:sysClr val="window" lastClr="FFFFFF"/>
      </a:lt1>
      <a:dk2>
        <a:srgbClr val="008DB9"/>
      </a:dk2>
      <a:lt2>
        <a:srgbClr val="FFFFFF"/>
      </a:lt2>
      <a:accent1>
        <a:srgbClr val="008DB9"/>
      </a:accent1>
      <a:accent2>
        <a:srgbClr val="325770"/>
      </a:accent2>
      <a:accent3>
        <a:srgbClr val="85A63C"/>
      </a:accent3>
      <a:accent4>
        <a:srgbClr val="F2C752"/>
      </a:accent4>
      <a:accent5>
        <a:srgbClr val="46862A"/>
      </a:accent5>
      <a:accent6>
        <a:srgbClr val="008DB9"/>
      </a:accent6>
      <a:hlink>
        <a:srgbClr val="008DB9"/>
      </a:hlink>
      <a:folHlink>
        <a:srgbClr val="32577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5_Template_Presentation.potx" id="{FF6E6514-4344-4E2C-A8EE-9106EB2E4555}" vid="{6AFA545F-9A06-4F3D-9E37-7BDC7C8A86F0}"/>
    </a:ext>
  </a:extLst>
</a:theme>
</file>

<file path=ppt/theme/theme2.xml><?xml version="1.0" encoding="utf-8"?>
<a:theme xmlns:a="http://schemas.openxmlformats.org/drawingml/2006/main" name="Office Theme">
  <a:themeElements>
    <a:clrScheme name="Pandemic Fund Presentation Palette">
      <a:dk1>
        <a:sysClr val="windowText" lastClr="000000"/>
      </a:dk1>
      <a:lt1>
        <a:sysClr val="window" lastClr="FFFFFF"/>
      </a:lt1>
      <a:dk2>
        <a:srgbClr val="008DB9"/>
      </a:dk2>
      <a:lt2>
        <a:srgbClr val="FFFFFF"/>
      </a:lt2>
      <a:accent1>
        <a:srgbClr val="008DB9"/>
      </a:accent1>
      <a:accent2>
        <a:srgbClr val="325770"/>
      </a:accent2>
      <a:accent3>
        <a:srgbClr val="85A63C"/>
      </a:accent3>
      <a:accent4>
        <a:srgbClr val="F2C752"/>
      </a:accent4>
      <a:accent5>
        <a:srgbClr val="46862A"/>
      </a:accent5>
      <a:accent6>
        <a:srgbClr val="008DB9"/>
      </a:accent6>
      <a:hlink>
        <a:srgbClr val="008DB9"/>
      </a:hlink>
      <a:folHlink>
        <a:srgbClr val="32577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Pandemic Fund Presentation Palette">
      <a:dk1>
        <a:sysClr val="windowText" lastClr="000000"/>
      </a:dk1>
      <a:lt1>
        <a:sysClr val="window" lastClr="FFFFFF"/>
      </a:lt1>
      <a:dk2>
        <a:srgbClr val="008DB9"/>
      </a:dk2>
      <a:lt2>
        <a:srgbClr val="FFFFFF"/>
      </a:lt2>
      <a:accent1>
        <a:srgbClr val="008DB9"/>
      </a:accent1>
      <a:accent2>
        <a:srgbClr val="325770"/>
      </a:accent2>
      <a:accent3>
        <a:srgbClr val="85A63C"/>
      </a:accent3>
      <a:accent4>
        <a:srgbClr val="F2C752"/>
      </a:accent4>
      <a:accent5>
        <a:srgbClr val="46862A"/>
      </a:accent5>
      <a:accent6>
        <a:srgbClr val="008DB9"/>
      </a:accent6>
      <a:hlink>
        <a:srgbClr val="008DB9"/>
      </a:hlink>
      <a:folHlink>
        <a:srgbClr val="32577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5_Template_Presentation.potx" id="{FF6E6514-4344-4E2C-A8EE-9106EB2E4555}" vid="{6AFA545F-9A06-4F3D-9E37-7BDC7C8A86F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o1cb080a3dca4eb8a0fd03c7cc8bf8f7 xmlns="3e02667f-0271-471b-bd6e-11a2e16def1d">
      <Terms xmlns="http://schemas.microsoft.com/office/infopath/2007/PartnerControls"/>
    </o1cb080a3dca4eb8a0fd03c7cc8bf8f7>
    <Abstract xmlns="3e02667f-0271-471b-bd6e-11a2e16def1d" xsi:nil="true"/>
    <WBDocs_Access_To_Info_Exception xmlns="3e02667f-0271-471b-bd6e-11a2e16def1d">12. Not Assessed</WBDocs_Access_To_Info_Exception>
    <WBDocs_Document_Date xmlns="3e02667f-0271-471b-bd6e-11a2e16def1d">2025-02-23T22:19:39+00:00</WBDocs_Document_Date>
    <TaxCatchAll xmlns="3e02667f-0271-471b-bd6e-11a2e16def1d">
      <Value>327</Value>
      <Value>3</Value>
    </TaxCatchAll>
    <OneCMS_Subcategory xmlns="3e02667f-0271-471b-bd6e-11a2e16def1d" xsi:nil="true"/>
    <i008215bacac45029ee8cafff4c8e93b xmlns="3e02667f-0271-471b-bd6e-11a2e16def1d">
      <Terms xmlns="http://schemas.microsoft.com/office/infopath/2007/PartnerControls">
        <TermInfo xmlns="http://schemas.microsoft.com/office/infopath/2007/PartnerControls">
          <TermName xmlns="http://schemas.microsoft.com/office/infopath/2007/PartnerControls">GHNDR</TermName>
          <TermId xmlns="http://schemas.microsoft.com/office/infopath/2007/PartnerControls">3743b13f-1248-49d2-9560-cc87b6e9122c</TermId>
        </TermInfo>
      </Terms>
    </i008215bacac45029ee8cafff4c8e93b>
    <WBDocs_Information_Classification xmlns="3e02667f-0271-471b-bd6e-11a2e16def1d">Official Use Only</WBDocs_Information_Classification>
    <OneCMS_Category xmlns="3e02667f-0271-471b-bd6e-11a2e16def1d" xsi:nil="true"/>
  </documentManagement>
</p:properties>
</file>

<file path=customXml/item2.xml><?xml version="1.0" encoding="utf-8"?>
<?mso-contentType ?>
<SharedContentType xmlns="Microsoft.SharePoint.Taxonomy.ContentTypeSync" SourceId="2a6c10d7-b926-4fc0-945e-3cbf5049f6bd" ContentTypeId="0x010100F4C63C3BD852AE468EAEFD0E6C57C64F02" PreviousValue="false"/>
</file>

<file path=customXml/item3.xml><?xml version="1.0" encoding="utf-8"?>
<ct:contentTypeSchema xmlns:ct="http://schemas.microsoft.com/office/2006/metadata/contentType" xmlns:ma="http://schemas.microsoft.com/office/2006/metadata/properties/metaAttributes" ct:_="" ma:_="" ma:contentTypeName="WBDocument" ma:contentTypeID="0x010100F4C63C3BD852AE468EAEFD0E6C57C64F02006DD1FCE47C752D489DF7D078E396099F" ma:contentTypeVersion="29" ma:contentTypeDescription="" ma:contentTypeScope="" ma:versionID="77ce329750147a017b61cbfc6434db00">
  <xsd:schema xmlns:xsd="http://www.w3.org/2001/XMLSchema" xmlns:xs="http://www.w3.org/2001/XMLSchema" xmlns:p="http://schemas.microsoft.com/office/2006/metadata/properties" xmlns:ns3="3e02667f-0271-471b-bd6e-11a2e16def1d" targetNamespace="http://schemas.microsoft.com/office/2006/metadata/properties" ma:root="true" ma:fieldsID="dae53147d2d5055cc868e560bd21f29f" ns3:_="">
    <xsd:import namespace="3e02667f-0271-471b-bd6e-11a2e16def1d"/>
    <xsd:element name="properties">
      <xsd:complexType>
        <xsd:sequence>
          <xsd:element name="documentManagement">
            <xsd:complexType>
              <xsd:all>
                <xsd:element ref="ns3:WBDocs_Document_Date" minOccurs="0"/>
                <xsd:element ref="ns3:WBDocs_Information_Classification"/>
                <xsd:element ref="ns3:TaxCatchAll" minOccurs="0"/>
                <xsd:element ref="ns3:TaxCatchAllLabel" minOccurs="0"/>
                <xsd:element ref="ns3:_dlc_DocId" minOccurs="0"/>
                <xsd:element ref="ns3:_dlc_DocIdUrl" minOccurs="0"/>
                <xsd:element ref="ns3:_dlc_DocIdPersistId" minOccurs="0"/>
                <xsd:element ref="ns3:WBDocs_Access_To_Info_Exception" minOccurs="0"/>
                <xsd:element ref="ns3:o1cb080a3dca4eb8a0fd03c7cc8bf8f7" minOccurs="0"/>
                <xsd:element ref="ns3:i008215bacac45029ee8cafff4c8e93b" minOccurs="0"/>
                <xsd:element ref="ns3:OneCMS_Subcategory" minOccurs="0"/>
                <xsd:element ref="ns3:OneCMS_Category" minOccurs="0"/>
                <xsd:element ref="ns3: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02667f-0271-471b-bd6e-11a2e16def1d" elementFormDefault="qualified">
    <xsd:import namespace="http://schemas.microsoft.com/office/2006/documentManagement/types"/>
    <xsd:import namespace="http://schemas.microsoft.com/office/infopath/2007/PartnerControls"/>
    <xsd:element name="WBDocs_Document_Date" ma:index="3" nillable="true" ma:displayName="Document Date" ma:default="[today]" ma:format="DateTime" ma:internalName="WBDocs_Document_Date" ma:readOnly="false">
      <xsd:simpleType>
        <xsd:restriction base="dms:DateTime"/>
      </xsd:simpleType>
    </xsd:element>
    <xsd:element name="WBDocs_Information_Classification" ma:index="4" ma:displayName="Information Classification" ma:default="Official Use Only" ma:format="Dropdown" ma:internalName="WBDocs_Information_Classification" ma:readOnly="false">
      <xsd:simpleType>
        <xsd:restriction base="dms:Choice">
          <xsd:enumeration value="Public"/>
          <xsd:enumeration value="Official Use Only"/>
          <xsd:enumeration value="Confidential"/>
          <xsd:enumeration value="Strictly Confidential"/>
        </xsd:restriction>
      </xsd:simpleType>
    </xsd:element>
    <xsd:element name="TaxCatchAll" ma:index="6" nillable="true" ma:displayName="Taxonomy Catch All Column" ma:hidden="true" ma:list="{a03cf84b-1fc1-4597-8f8f-ca4fa38d400d}" ma:internalName="TaxCatchAll" ma:showField="CatchAllData" ma:web="b375d617-2fcf-4acd-9c7f-415c52e7d31b">
      <xsd:complexType>
        <xsd:complexContent>
          <xsd:extension base="dms:MultiChoiceLookup">
            <xsd:sequence>
              <xsd:element name="Value" type="dms:Lookup" maxOccurs="unbounded" minOccurs="0" nillable="true"/>
            </xsd:sequence>
          </xsd:extension>
        </xsd:complexContent>
      </xsd:complexType>
    </xsd:element>
    <xsd:element name="TaxCatchAllLabel" ma:index="7" nillable="true" ma:displayName="Taxonomy Catch All Column1" ma:hidden="true" ma:list="{a03cf84b-1fc1-4597-8f8f-ca4fa38d400d}" ma:internalName="TaxCatchAllLabel" ma:readOnly="true" ma:showField="CatchAllDataLabel" ma:web="b375d617-2fcf-4acd-9c7f-415c52e7d31b">
      <xsd:complexType>
        <xsd:complexContent>
          <xsd:extension base="dms:MultiChoiceLookup">
            <xsd:sequence>
              <xsd:element name="Value" type="dms:Lookup" maxOccurs="unbounded" minOccurs="0" nillable="true"/>
            </xsd:sequence>
          </xsd:extension>
        </xsd:complexContent>
      </xsd:complexType>
    </xsd:element>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WBDocs_Access_To_Info_Exception" ma:index="13" nillable="true" ma:displayName="Access to Info Exception" ma:default="12. Not Assessed" ma:format="Dropdown" ma:internalName="WBDocs_Access_To_Info_Exception">
      <xsd:simpleType>
        <xsd:restriction base="dms:Choice">
          <xsd:enumeration value="1. Personal"/>
          <xsd:enumeration value="2. Executive Director's Communications"/>
          <xsd:enumeration value="3. Board Ethics Committee"/>
          <xsd:enumeration value="4. Attorney-Client Privilege"/>
          <xsd:enumeration value="5. Security &amp; Safety"/>
          <xsd:enumeration value="6. Other Disclosure Regimes"/>
          <xsd:enumeration value="7. Client / Third Party Confidence"/>
          <xsd:enumeration value="8. Corporate/Administrative"/>
          <xsd:enumeration value="9. Deliberative"/>
          <xsd:enumeration value="10a-c. Financial - Forecast/Analysis/Transactions"/>
          <xsd:enumeration value="10d. Financial - Banking &amp; Billing"/>
          <xsd:enumeration value="11. Bank's Prerogative to Restrict"/>
          <xsd:enumeration value="12. Not Assessed"/>
          <xsd:enumeration value="13. Not Applicable"/>
          <xsd:enumeration value="Unknown Policy Restriction"/>
        </xsd:restriction>
      </xsd:simpleType>
    </xsd:element>
    <xsd:element name="o1cb080a3dca4eb8a0fd03c7cc8bf8f7" ma:index="15" nillable="true" ma:taxonomy="true" ma:internalName="o1cb080a3dca4eb8a0fd03c7cc8bf8f7" ma:taxonomyFieldName="WBDocs_Local_Document_Type" ma:displayName="Local Document Type" ma:readOnly="false" ma:default="" ma:fieldId="{81cb080a-3dca-4eb8-a0fd-03c7cc8bf8f7}" ma:taxonomyMulti="true" ma:sspId="2a6c10d7-b926-4fc0-945e-3cbf5049f6bd" ma:termSetId="ec380048-e675-43f7-9194-41567bcb0af6" ma:anchorId="00000000-0000-0000-0000-000000000000" ma:open="false" ma:isKeyword="false">
      <xsd:complexType>
        <xsd:sequence>
          <xsd:element ref="pc:Terms" minOccurs="0" maxOccurs="1"/>
        </xsd:sequence>
      </xsd:complexType>
    </xsd:element>
    <xsd:element name="i008215bacac45029ee8cafff4c8e93b" ma:index="17" nillable="true" ma:taxonomy="true" ma:internalName="i008215bacac45029ee8cafff4c8e93b" ma:taxonomyFieldName="WBDocs_Originating_Unit" ma:displayName="Originating unit" ma:default="327;#GHNDR|3743b13f-1248-49d2-9560-cc87b6e9122c" ma:fieldId="{2008215b-acac-4502-9ee8-cafff4c8e93b}" ma:taxonomyMulti="true" ma:sspId="2a6c10d7-b926-4fc0-945e-3cbf5049f6bd" ma:termSetId="806c0147-d557-463e-8bb0-983f4f318bd5" ma:anchorId="00000000-0000-0000-0000-000000000000" ma:open="false" ma:isKeyword="false">
      <xsd:complexType>
        <xsd:sequence>
          <xsd:element ref="pc:Terms" minOccurs="0" maxOccurs="1"/>
        </xsd:sequence>
      </xsd:complexType>
    </xsd:element>
    <xsd:element name="OneCMS_Subcategory" ma:index="21" nillable="true" ma:displayName="Subcategory" ma:hidden="true" ma:internalName="OneCMS_Subcategory" ma:readOnly="false">
      <xsd:simpleType>
        <xsd:restriction base="dms:Text"/>
      </xsd:simpleType>
    </xsd:element>
    <xsd:element name="OneCMS_Category" ma:index="22" nillable="true" ma:displayName="Category" ma:hidden="true" ma:internalName="OneCMS_Category" ma:readOnly="false">
      <xsd:simpleType>
        <xsd:restriction base="dms:Text"/>
      </xsd:simpleType>
    </xsd:element>
    <xsd:element name="Abstract" ma:index="23" nillable="true" ma:displayName="Abstract" ma:hidden="true" ma:internalName="Abstract" ma:readOnly="fals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 ma:displayName="Author"/>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file>

<file path=customXml/itemProps1.xml><?xml version="1.0" encoding="utf-8"?>
<ds:datastoreItem xmlns:ds="http://schemas.openxmlformats.org/officeDocument/2006/customXml" ds:itemID="{C73BB143-7380-4C6C-8AE5-60044FBCCC26}">
  <ds:schemaRefs>
    <ds:schemaRef ds:uri="3e02667f-0271-471b-bd6e-11a2e16def1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71B0B51-0FFD-4274-98A8-90624A6F71AD}">
  <ds:schemaRefs>
    <ds:schemaRef ds:uri="Microsoft.SharePoint.Taxonomy.ContentTypeSync"/>
  </ds:schemaRefs>
</ds:datastoreItem>
</file>

<file path=customXml/itemProps3.xml><?xml version="1.0" encoding="utf-8"?>
<ds:datastoreItem xmlns:ds="http://schemas.openxmlformats.org/officeDocument/2006/customXml" ds:itemID="{271A152B-E9DD-4102-8043-0415D1E48238}">
  <ds:schemaRefs>
    <ds:schemaRef ds:uri="3e02667f-0271-471b-bd6e-11a2e16def1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FE14C95A-29D6-4EB1-A826-617BCC34D365}">
  <ds:schemaRefs>
    <ds:schemaRef ds:uri="http://schemas.microsoft.com/sharepoint/v3/contenttype/forms"/>
  </ds:schemaRefs>
</ds:datastoreItem>
</file>

<file path=customXml/itemProps5.xml><?xml version="1.0" encoding="utf-8"?>
<ds:datastoreItem xmlns:ds="http://schemas.openxmlformats.org/officeDocument/2006/customXml" ds:itemID="{DD906E45-6821-4191-B452-2547BCA17E8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2025_Template_Presentation</Template>
  <TotalTime>0</TotalTime>
  <Words>4119</Words>
  <Application>Microsoft Office PowerPoint</Application>
  <PresentationFormat>Widescreen</PresentationFormat>
  <Paragraphs>474</Paragraphs>
  <Slides>58</Slides>
  <Notes>19</Notes>
  <HiddenSlides>0</HiddenSlides>
  <MMClips>0</MMClips>
  <ScaleCrop>false</ScaleCrop>
  <HeadingPairs>
    <vt:vector size="4" baseType="variant">
      <vt:variant>
        <vt:lpstr>Theme</vt:lpstr>
      </vt:variant>
      <vt:variant>
        <vt:i4>4</vt:i4>
      </vt:variant>
      <vt:variant>
        <vt:lpstr>Slide Titles</vt:lpstr>
      </vt:variant>
      <vt:variant>
        <vt:i4>58</vt:i4>
      </vt:variant>
    </vt:vector>
  </HeadingPairs>
  <TitlesOfParts>
    <vt:vector size="62" baseType="lpstr">
      <vt:lpstr>Office Theme</vt:lpstr>
      <vt:lpstr>Office Theme</vt:lpstr>
      <vt:lpstr>Office Theme</vt:lpstr>
      <vt:lpstr>Office Theme</vt:lpstr>
      <vt:lpstr>3rd Call for Proposals – Phase I</vt:lpstr>
      <vt:lpstr>PowerPoint Presentation</vt:lpstr>
      <vt:lpstr>PowerPoint Presentation</vt:lpstr>
      <vt:lpstr>Welcome and Overview of the Pandemic Fund</vt:lpstr>
      <vt:lpstr>Our Story So Far…</vt:lpstr>
      <vt:lpstr>Pandemic Fund Mission</vt:lpstr>
      <vt:lpstr>In the first two years, the Pandemic Fund has allocated</vt:lpstr>
      <vt:lpstr>Current Portfolio (CfP1 and CfP2)</vt:lpstr>
      <vt:lpstr>3rd Call for Proposals – Phase I</vt:lpstr>
      <vt:lpstr>Timeline for CfP3 - Phase I </vt:lpstr>
      <vt:lpstr>Key Parameters of CfP3 -- Phase I</vt:lpstr>
      <vt:lpstr>Eligible Implementing Entities</vt:lpstr>
      <vt:lpstr>PowerPoint Presentation</vt:lpstr>
      <vt:lpstr>Key Principles of Sound Proposals</vt:lpstr>
      <vt:lpstr>Co-Financing and Co-Investment </vt:lpstr>
      <vt:lpstr>What are key changes between CfP3 and CfP2?</vt:lpstr>
      <vt:lpstr>Implementation and Monitoring &amp; Evaluation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Scoring &amp; Weighting Methodology</vt:lpstr>
      <vt:lpstr>Scoring and Weighting Methodology</vt:lpstr>
      <vt:lpstr>Scoring </vt:lpstr>
      <vt:lpstr>Weighting</vt:lpstr>
      <vt:lpstr>Co-Financing</vt:lpstr>
      <vt:lpstr>Co-Investment</vt:lpstr>
      <vt:lpstr>Quality Thresholds for the TAP Evaluation </vt:lpstr>
      <vt:lpstr>Accessing the CfP3 – Phase I Application Portal</vt:lpstr>
      <vt:lpstr>Video Tutorial on Applying</vt:lpstr>
      <vt:lpstr>How to Submit Proposals</vt:lpstr>
      <vt:lpstr>Questions &amp; Answers</vt:lpstr>
      <vt:lpstr>Frequently Asked Questions</vt:lpstr>
      <vt:lpstr>Are countries that received funding in the first or second calls eligible to apply for the third call?</vt:lpstr>
      <vt:lpstr>Do proposals need to demonstrate civil society engagement?</vt:lpstr>
      <vt:lpstr>How does an entity become an Implementing Entity (IE)?</vt:lpstr>
      <vt:lpstr>For More Information</vt:lpstr>
      <vt:lpstr>Quick Links</vt:lpstr>
      <vt:lpstr>Frequently Asked Questions </vt:lpstr>
      <vt:lpstr>Where can I find the list of IDA/IBRD-eligible countries?</vt:lpstr>
      <vt:lpstr>Which eligible countries are not allowed to apply for single-country grants?</vt:lpstr>
      <vt:lpstr>What is a Beneficiary? </vt:lpstr>
      <vt:lpstr>Are there submission limits?</vt:lpstr>
      <vt:lpstr>Is there a maximum amount of funding that can be requested?</vt:lpstr>
      <vt:lpstr>What is the expected duration of funding?  </vt:lpstr>
      <vt:lpstr>For existing projects looking for additional funding from the Pandemic Fund, can the value of relevant project components be counted as co-financing / co-investment? </vt:lpstr>
      <vt:lpstr>Can we count co-financing and co-investment with a longer time horizon than the PF grant (e.g. &gt;3 years)?</vt:lpstr>
      <vt:lpstr>How can I contact an IE to potentially collaborate on a proposal? </vt:lpstr>
      <vt:lpstr>By when do projects have to receive approval from the IE’s relevant authority to be considered? </vt:lpstr>
      <vt:lpstr>Can Implementing Entities also receive funds for project implementation? What about project execution?  </vt:lpstr>
      <vt:lpstr>What is the maximum “Administration Fee” for IEs that is allowed?    </vt:lpstr>
      <vt:lpstr>What is a delivery partner? Can a delivery partner submit a proposal?   </vt:lpstr>
      <vt:lpstr>Where can I find examples of previously-approved PF projects?   </vt:lpstr>
      <vt:lpstr>PowerPoint Presentation</vt:lpstr>
    </vt:vector>
  </TitlesOfParts>
  <Company>WBG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Katherine Lena Hudak</dc:creator>
  <cp:lastModifiedBy>Mikael Pierre Jean Garnier</cp:lastModifiedBy>
  <cp:revision>2</cp:revision>
  <dcterms:created xsi:type="dcterms:W3CDTF">2025-02-24T01:25:39Z</dcterms:created>
  <dcterms:modified xsi:type="dcterms:W3CDTF">2025-04-08T14:12:02Z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0x010100F4C63C3BD852AE468EAEFD0E6C57C64F02006DD1FCE47C752D489DF7D078E396099F</vt:lpwstr>
  </property>
  <property fmtid="{D5CDD505-2E9C-101B-9397-08002B2CF9AE}" pid="3" name="Order">
    <vt:r8>1293300</vt:r8>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fbe16eaccf4749f086104f7c67297f76">
    <vt:lpwstr>World Bank|bc205cc9-8a56-48a3-9f30-b099e7707c1b</vt:lpwstr>
  </property>
  <property fmtid="{D5CDD505-2E9C-101B-9397-08002B2CF9AE}" pid="8" name="WBDocs_Local_Document_Type">
    <vt:lpwstr/>
  </property>
  <property fmtid="{D5CDD505-2E9C-101B-9397-08002B2CF9AE}" pid="9" name="WBDocs_Originating_Unit">
    <vt:lpwstr>327;#GHNDR|3743b13f-1248-49d2-9560-cc87b6e9122c</vt:lpwstr>
  </property>
  <property fmtid="{D5CDD505-2E9C-101B-9397-08002B2CF9AE}" pid="10" name="TaxKeyword">
    <vt:lpwstr/>
  </property>
  <property fmtid="{D5CDD505-2E9C-101B-9397-08002B2CF9AE}" pid="11" name="hbe71f8dfd024405860d37e862f27a82">
    <vt:lpwstr/>
  </property>
  <property fmtid="{D5CDD505-2E9C-101B-9397-08002B2CF9AE}" pid="12" name="WBDocs_Country">
    <vt:lpwstr/>
  </property>
  <property fmtid="{D5CDD505-2E9C-101B-9397-08002B2CF9AE}" pid="13" name="m23003d518f743f49dcbc82909afe93a">
    <vt:lpwstr/>
  </property>
  <property fmtid="{D5CDD505-2E9C-101B-9397-08002B2CF9AE}" pid="14" name="MediaServiceImageTags">
    <vt:lpwstr/>
  </property>
  <property fmtid="{D5CDD505-2E9C-101B-9397-08002B2CF9AE}" pid="15" name="d744a75525f04a8c9e54f4ed11bfe7c0">
    <vt:lpwstr/>
  </property>
  <property fmtid="{D5CDD505-2E9C-101B-9397-08002B2CF9AE}" pid="16" name="WBDocs_Topic">
    <vt:lpwstr/>
  </property>
  <property fmtid="{D5CDD505-2E9C-101B-9397-08002B2CF9AE}" pid="17" name="TaxKeywordTaxHTField">
    <vt:lpwstr/>
  </property>
  <property fmtid="{D5CDD505-2E9C-101B-9397-08002B2CF9AE}" pid="18" name="WBDocs_Category">
    <vt:lpwstr/>
  </property>
  <property fmtid="{D5CDD505-2E9C-101B-9397-08002B2CF9AE}" pid="19" name="WBDocs_Language">
    <vt:lpwstr/>
  </property>
  <property fmtid="{D5CDD505-2E9C-101B-9397-08002B2CF9AE}" pid="20" name="n51c50147e554be9a5479ee6e2785bf7">
    <vt:lpwstr/>
  </property>
  <property fmtid="{D5CDD505-2E9C-101B-9397-08002B2CF9AE}" pid="21" name="pf1bc08d06b541998378c6b8090400d8">
    <vt:lpwstr/>
  </property>
  <property fmtid="{D5CDD505-2E9C-101B-9397-08002B2CF9AE}" pid="22" name="WBDocs_Business_Function">
    <vt:lpwstr/>
  </property>
  <property fmtid="{D5CDD505-2E9C-101B-9397-08002B2CF9AE}" pid="23" name="lcf76f155ced4ddcb4097134ff3c332f">
    <vt:lpwstr/>
  </property>
  <property fmtid="{D5CDD505-2E9C-101B-9397-08002B2CF9AE}" pid="24" name="Organization">
    <vt:lpwstr>3;#World Bank|bc205cc9-8a56-48a3-9f30-b099e7707c1b</vt:lpwstr>
  </property>
</Properties>
</file>